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20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85" r:id="rId2"/>
    <p:sldId id="722" r:id="rId3"/>
    <p:sldId id="687" r:id="rId4"/>
    <p:sldId id="304" r:id="rId5"/>
    <p:sldId id="269" r:id="rId6"/>
    <p:sldId id="725" r:id="rId7"/>
    <p:sldId id="730" r:id="rId8"/>
    <p:sldId id="727" r:id="rId9"/>
    <p:sldId id="355" r:id="rId10"/>
    <p:sldId id="711" r:id="rId11"/>
    <p:sldId id="732" r:id="rId12"/>
    <p:sldId id="719" r:id="rId13"/>
    <p:sldId id="712" r:id="rId14"/>
    <p:sldId id="733" r:id="rId15"/>
    <p:sldId id="327" r:id="rId16"/>
    <p:sldId id="685" r:id="rId17"/>
    <p:sldId id="686" r:id="rId18"/>
    <p:sldId id="665" r:id="rId19"/>
    <p:sldId id="651" r:id="rId20"/>
    <p:sldId id="731" r:id="rId21"/>
    <p:sldId id="729" r:id="rId22"/>
    <p:sldId id="735" r:id="rId23"/>
    <p:sldId id="737" r:id="rId24"/>
    <p:sldId id="736" r:id="rId25"/>
    <p:sldId id="258" r:id="rId2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tra Faitová" initials="PF" lastIdx="1" clrIdx="0">
    <p:extLst>
      <p:ext uri="{19B8F6BF-5375-455C-9EA6-DF929625EA0E}">
        <p15:presenceInfo xmlns:p15="http://schemas.microsoft.com/office/powerpoint/2012/main" userId="Petra Faitová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877C"/>
    <a:srgbClr val="595959"/>
    <a:srgbClr val="F29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712" autoAdjust="0"/>
  </p:normalViewPr>
  <p:slideViewPr>
    <p:cSldViewPr snapToGrid="0">
      <p:cViewPr varScale="1">
        <p:scale>
          <a:sx n="92" d="100"/>
          <a:sy n="92" d="100"/>
        </p:scale>
        <p:origin x="283" y="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6" d="100"/>
          <a:sy n="96" d="100"/>
        </p:scale>
        <p:origin x="355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36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35" Type="http://schemas.openxmlformats.org/officeDocument/2006/relationships/customXml" Target="../customXml/item2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F2BBB768-E8B5-4B00-915C-C75A6217597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8B27F47-2CFE-4EF4-8AF7-DDC7C9CA297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881FEC-E2D6-456C-8E7A-CC05257ACA5F}" type="datetimeFigureOut">
              <a:rPr lang="de-DE" smtClean="0"/>
              <a:t>18.02.2021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5E03F94-ADCE-4AF2-AB09-8AF4BB29436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B7520F5-E5DE-4C18-B64C-543FAF5C9BA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98B81A-BAC6-4530-BD46-598BBCD2C5A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57696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15FAA0-91E3-42F1-8D3C-9465F55C554B}" type="datetimeFigureOut">
              <a:rPr lang="de-DE" smtClean="0"/>
              <a:t>18.02.2021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7C8EB8-4AF8-463B-9B56-8F9308FE799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10198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7C8EB8-4AF8-463B-9B56-8F9308FE7996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40973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Industrie &amp; Gewerbe =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průmysl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Kommunen =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obce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Kirchliche &amp; soziale Einrichtungen =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církevní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sociální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zařízení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Bau- &amp; Wohnungswirtschaft =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stavebnictví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bytové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hospodářství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Energieversorger- &amp; Kommunalunternehmen =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distributoři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energie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komunální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podniky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Wissenstransfer =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transfer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vědomostí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Wissenschaftliche Umsatzbegleitung =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vědecká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podpora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při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realizaci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Forschung &amp; Entwicklung =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výzkum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vývoj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7C8EB8-4AF8-463B-9B56-8F9308FE7996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4618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Jahresgesamtkosten =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celkové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roční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náklady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</a:t>
            </a:r>
            <a:r>
              <a:rPr lang="de-DE" sz="1200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-Emissionen in t/a =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emise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</a:t>
            </a:r>
            <a:r>
              <a:rPr lang="de-DE" sz="1200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tunách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rok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Wärmegestehungskosten =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pořizovací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náklady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teplo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Hackhutkessel =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kotel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dřevní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štěpku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Erdgas-BHKW =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kogenerační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jednotka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zemní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plyn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Pelletkessel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kotel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pelety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7C8EB8-4AF8-463B-9B56-8F9308FE7996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5343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fE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 descr="Ein Bild, das Himmel, draußen, Gebäude, Gras enthält.&#10;&#10;Automatisch generierte Beschreibung">
            <a:extLst>
              <a:ext uri="{FF2B5EF4-FFF2-40B4-BE49-F238E27FC236}">
                <a16:creationId xmlns:a16="http://schemas.microsoft.com/office/drawing/2014/main" id="{DA1FCDCB-FDB4-4D3D-A27F-990BA8684C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0" t="19291" b="19400"/>
          <a:stretch/>
        </p:blipFill>
        <p:spPr>
          <a:xfrm>
            <a:off x="0" y="1197257"/>
            <a:ext cx="10217208" cy="4625411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FF261ABA-05C6-4A67-B1CD-944276E6266C}"/>
              </a:ext>
            </a:extLst>
          </p:cNvPr>
          <p:cNvSpPr/>
          <p:nvPr userDrawn="1"/>
        </p:nvSpPr>
        <p:spPr>
          <a:xfrm>
            <a:off x="0" y="1197257"/>
            <a:ext cx="10217208" cy="4625411"/>
          </a:xfrm>
          <a:prstGeom prst="rect">
            <a:avLst/>
          </a:prstGeom>
          <a:solidFill>
            <a:srgbClr val="F29400">
              <a:alpha val="65882"/>
            </a:srgbClr>
          </a:solidFill>
          <a:ln>
            <a:noFill/>
          </a:ln>
          <a:effectLst>
            <a:outerShdw blurRad="50800" dist="25400" dir="2700000" algn="tl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7541DD8-33A2-47B9-9D42-A996BA1AB2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1770609"/>
            <a:ext cx="9128760" cy="2204865"/>
          </a:xfrm>
          <a:prstGeom prst="rect">
            <a:avLst/>
          </a:prstGeom>
        </p:spPr>
        <p:txBody>
          <a:bodyPr anchor="b"/>
          <a:lstStyle>
            <a:lvl1pPr algn="r"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7BE07F3-4ED0-42BA-84E9-7DF19F78FB4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1" y="4067550"/>
            <a:ext cx="8442960" cy="1655762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</a:p>
        </p:txBody>
      </p:sp>
      <p:sp>
        <p:nvSpPr>
          <p:cNvPr id="11" name="Rechteck: abgerundete Ecken 10">
            <a:extLst>
              <a:ext uri="{FF2B5EF4-FFF2-40B4-BE49-F238E27FC236}">
                <a16:creationId xmlns:a16="http://schemas.microsoft.com/office/drawing/2014/main" id="{AEBBA588-D4A0-4E5A-AC32-5C5088408928}"/>
              </a:ext>
            </a:extLst>
          </p:cNvPr>
          <p:cNvSpPr/>
          <p:nvPr userDrawn="1"/>
        </p:nvSpPr>
        <p:spPr>
          <a:xfrm>
            <a:off x="10460052" y="1197257"/>
            <a:ext cx="1731948" cy="4625411"/>
          </a:xfrm>
          <a:prstGeom prst="roundRect">
            <a:avLst>
              <a:gd name="adj" fmla="val 1218"/>
            </a:avLst>
          </a:prstGeom>
          <a:solidFill>
            <a:schemeClr val="tx1"/>
          </a:solidFill>
          <a:ln>
            <a:noFill/>
          </a:ln>
          <a:effectLst>
            <a:outerShdw blurRad="50800" dist="25400" dir="2700000" algn="tl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237BD98E-2964-4485-A14A-3BD26562ED0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45" y="289202"/>
            <a:ext cx="1443013" cy="768640"/>
          </a:xfrm>
          <a:prstGeom prst="rect">
            <a:avLst/>
          </a:prstGeom>
        </p:spPr>
      </p:pic>
      <p:sp>
        <p:nvSpPr>
          <p:cNvPr id="20" name="Datumsplatzhalter 3">
            <a:extLst>
              <a:ext uri="{FF2B5EF4-FFF2-40B4-BE49-F238E27FC236}">
                <a16:creationId xmlns:a16="http://schemas.microsoft.com/office/drawing/2014/main" id="{EF45367E-0B53-4001-8C4D-DB83A0F935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2384" y="6393375"/>
            <a:ext cx="288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8A36D-FA6D-4B76-9552-657AA0FDA413}" type="datetime1">
              <a:rPr lang="de-DE" smtClean="0"/>
              <a:t>18.02.2021</a:t>
            </a:fld>
            <a:endParaRPr lang="de-DE"/>
          </a:p>
        </p:txBody>
      </p:sp>
      <p:sp>
        <p:nvSpPr>
          <p:cNvPr id="21" name="Fußzeilenplatzhalter 4">
            <a:extLst>
              <a:ext uri="{FF2B5EF4-FFF2-40B4-BE49-F238E27FC236}">
                <a16:creationId xmlns:a16="http://schemas.microsoft.com/office/drawing/2014/main" id="{A95DAC25-5095-42B3-8A27-FE228BF67E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36000" y="6393375"/>
            <a:ext cx="43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Prof. Dr.-Ing. Markus Brautsch</a:t>
            </a:r>
            <a:endParaRPr lang="de-DE" dirty="0"/>
          </a:p>
        </p:txBody>
      </p:sp>
      <p:sp>
        <p:nvSpPr>
          <p:cNvPr id="22" name="Foliennummernplatzhalter 5">
            <a:extLst>
              <a:ext uri="{FF2B5EF4-FFF2-40B4-BE49-F238E27FC236}">
                <a16:creationId xmlns:a16="http://schemas.microsoft.com/office/drawing/2014/main" id="{C049A9B9-FC14-4DF1-96D8-1FEBD4121D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19616" y="6393375"/>
            <a:ext cx="288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E4516-7FFA-45CF-9DEF-85E81D8140F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0142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: abgerundete Ecken 10">
            <a:extLst>
              <a:ext uri="{FF2B5EF4-FFF2-40B4-BE49-F238E27FC236}">
                <a16:creationId xmlns:a16="http://schemas.microsoft.com/office/drawing/2014/main" id="{0160FC0F-8429-4EF4-BF1B-EE2A84E61FBC}"/>
              </a:ext>
            </a:extLst>
          </p:cNvPr>
          <p:cNvSpPr/>
          <p:nvPr userDrawn="1"/>
        </p:nvSpPr>
        <p:spPr>
          <a:xfrm>
            <a:off x="-65314" y="296717"/>
            <a:ext cx="10179698" cy="768640"/>
          </a:xfrm>
          <a:prstGeom prst="roundRect">
            <a:avLst>
              <a:gd name="adj" fmla="val 3036"/>
            </a:avLst>
          </a:prstGeom>
          <a:solidFill>
            <a:schemeClr val="tx1"/>
          </a:solidFill>
          <a:ln>
            <a:noFill/>
          </a:ln>
          <a:effectLst>
            <a:outerShdw blurRad="50800" dist="254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B9EBCF78-6DED-40FC-ADCE-BBDB7D3767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40000" y="1440000"/>
            <a:ext cx="6660000" cy="4860000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FC2A4D4-B634-4BFE-B165-6701658E80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2000" y="1440000"/>
            <a:ext cx="4367615" cy="4860000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AB50F08B-482D-476A-B636-AE5F3D4EEE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822" y="482235"/>
            <a:ext cx="9624272" cy="40930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Überschrift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84CF1EF1-30B7-4C6A-9CB3-1D8C5D0FE0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8166" y="357231"/>
            <a:ext cx="1329406" cy="708126"/>
          </a:xfrm>
          <a:prstGeom prst="rect">
            <a:avLst/>
          </a:prstGeom>
        </p:spPr>
      </p:pic>
      <p:sp>
        <p:nvSpPr>
          <p:cNvPr id="17" name="Datumsplatzhalter 3">
            <a:extLst>
              <a:ext uri="{FF2B5EF4-FFF2-40B4-BE49-F238E27FC236}">
                <a16:creationId xmlns:a16="http://schemas.microsoft.com/office/drawing/2014/main" id="{C90871A1-6BF6-47A7-8CB1-358C1C7AF1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2384" y="6393375"/>
            <a:ext cx="288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993F21-6C8C-4A50-8452-8104828C24E8}" type="datetime1">
              <a:rPr lang="de-DE" smtClean="0"/>
              <a:t>18.02.2021</a:t>
            </a:fld>
            <a:endParaRPr lang="de-DE"/>
          </a:p>
        </p:txBody>
      </p:sp>
      <p:sp>
        <p:nvSpPr>
          <p:cNvPr id="18" name="Fußzeilenplatzhalter 4">
            <a:extLst>
              <a:ext uri="{FF2B5EF4-FFF2-40B4-BE49-F238E27FC236}">
                <a16:creationId xmlns:a16="http://schemas.microsoft.com/office/drawing/2014/main" id="{1797B170-1524-401F-9E91-BB760EEF1E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36000" y="6393375"/>
            <a:ext cx="43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Prof. Dr.-Ing. Markus Brautsch</a:t>
            </a:r>
            <a:endParaRPr lang="de-DE" dirty="0"/>
          </a:p>
        </p:txBody>
      </p:sp>
      <p:sp>
        <p:nvSpPr>
          <p:cNvPr id="19" name="Foliennummernplatzhalter 5">
            <a:extLst>
              <a:ext uri="{FF2B5EF4-FFF2-40B4-BE49-F238E27FC236}">
                <a16:creationId xmlns:a16="http://schemas.microsoft.com/office/drawing/2014/main" id="{0F99410C-08C5-4D61-ACDD-745F928ADE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19616" y="6393375"/>
            <a:ext cx="288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E4516-7FFA-45CF-9DEF-85E81D8140F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3210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palten 1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eck: abgerundete Ecken 20">
            <a:extLst>
              <a:ext uri="{FF2B5EF4-FFF2-40B4-BE49-F238E27FC236}">
                <a16:creationId xmlns:a16="http://schemas.microsoft.com/office/drawing/2014/main" id="{B9D733E3-5A92-4D56-B958-6EB70B77224D}"/>
              </a:ext>
            </a:extLst>
          </p:cNvPr>
          <p:cNvSpPr/>
          <p:nvPr userDrawn="1"/>
        </p:nvSpPr>
        <p:spPr>
          <a:xfrm>
            <a:off x="-65314" y="296717"/>
            <a:ext cx="10179698" cy="768640"/>
          </a:xfrm>
          <a:prstGeom prst="roundRect">
            <a:avLst>
              <a:gd name="adj" fmla="val 3036"/>
            </a:avLst>
          </a:prstGeom>
          <a:solidFill>
            <a:schemeClr val="tx1"/>
          </a:solidFill>
          <a:ln>
            <a:noFill/>
          </a:ln>
          <a:effectLst>
            <a:outerShdw blurRad="50800" dist="254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F27012B-70A8-4BAC-B588-EA50F3BFE4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7627" y="3240000"/>
            <a:ext cx="3420000" cy="5762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83DF3382-A1A8-4C0A-ABCF-4CF798B0AF64}"/>
              </a:ext>
            </a:extLst>
          </p:cNvPr>
          <p:cNvSpPr>
            <a:spLocks noGrp="1" noChangeAspect="1"/>
          </p:cNvSpPr>
          <p:nvPr>
            <p:ph type="pic" idx="15"/>
          </p:nvPr>
        </p:nvSpPr>
        <p:spPr>
          <a:xfrm>
            <a:off x="677627" y="1440000"/>
            <a:ext cx="3420000" cy="1620000"/>
          </a:xfrm>
          <a:prstGeom prst="roundRect">
            <a:avLst>
              <a:gd name="adj" fmla="val 0"/>
            </a:avLst>
          </a:prstGeom>
          <a:effectLst>
            <a:outerShdw blurRad="50800" dist="38100" dir="5400000" algn="tl" rotWithShape="0">
              <a:srgbClr val="000000">
                <a:alpha val="29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48159A9A-5E09-4B11-9E92-22152D782E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386000" y="3240000"/>
            <a:ext cx="3420000" cy="5762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3B97FAF5-CD3B-4D56-B24E-4FA9E2B93C66}"/>
              </a:ext>
            </a:extLst>
          </p:cNvPr>
          <p:cNvSpPr>
            <a:spLocks noGrp="1" noChangeAspect="1"/>
          </p:cNvSpPr>
          <p:nvPr>
            <p:ph type="pic" idx="21"/>
          </p:nvPr>
        </p:nvSpPr>
        <p:spPr>
          <a:xfrm>
            <a:off x="4386000" y="1440000"/>
            <a:ext cx="3420000" cy="1620000"/>
          </a:xfrm>
          <a:prstGeom prst="roundRect">
            <a:avLst>
              <a:gd name="adj" fmla="val 0"/>
            </a:avLst>
          </a:prstGeom>
          <a:effectLst>
            <a:outerShdw blurRad="50800" dist="38100" dir="5400000" algn="tl" rotWithShape="0">
              <a:srgbClr val="000000">
                <a:alpha val="29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BF523193-214B-4DE3-B4A0-2E68F89C11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99999" y="3240000"/>
            <a:ext cx="3420000" cy="5762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B925E8D5-CC25-4A2D-9E3C-558900F05B3A}"/>
              </a:ext>
            </a:extLst>
          </p:cNvPr>
          <p:cNvSpPr>
            <a:spLocks noGrp="1" noChangeAspect="1"/>
          </p:cNvSpPr>
          <p:nvPr>
            <p:ph type="pic" idx="22"/>
          </p:nvPr>
        </p:nvSpPr>
        <p:spPr>
          <a:xfrm>
            <a:off x="8099999" y="1440000"/>
            <a:ext cx="3420000" cy="1620000"/>
          </a:xfrm>
          <a:prstGeom prst="roundRect">
            <a:avLst>
              <a:gd name="adj" fmla="val 0"/>
            </a:avLst>
          </a:prstGeom>
          <a:effectLst>
            <a:outerShdw blurRad="50800" dist="38100" dir="5400000" algn="tl" rotWithShape="0">
              <a:srgbClr val="000000">
                <a:alpha val="29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D320F882-D628-44D2-916F-EB7919B96AF7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677627" y="3996262"/>
            <a:ext cx="3420000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C51C242A-C0D6-4166-B263-7049DF9B27DE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4386000" y="3999599"/>
            <a:ext cx="3420000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4BB42F85-69CD-48C6-8E2F-F7730BD6EC4B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8098274" y="3996262"/>
            <a:ext cx="3420000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" name="Titel 1">
            <a:extLst>
              <a:ext uri="{FF2B5EF4-FFF2-40B4-BE49-F238E27FC236}">
                <a16:creationId xmlns:a16="http://schemas.microsoft.com/office/drawing/2014/main" id="{B7C12D34-903A-4345-A09D-C1B9E281D8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822" y="482235"/>
            <a:ext cx="9624272" cy="40930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Überschrift</a:t>
            </a: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43AA148A-ED68-4861-BEB4-1E0DD3CA9E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8166" y="357231"/>
            <a:ext cx="1329406" cy="708126"/>
          </a:xfrm>
          <a:prstGeom prst="rect">
            <a:avLst/>
          </a:prstGeom>
        </p:spPr>
      </p:pic>
      <p:sp>
        <p:nvSpPr>
          <p:cNvPr id="26" name="Datumsplatzhalter 3">
            <a:extLst>
              <a:ext uri="{FF2B5EF4-FFF2-40B4-BE49-F238E27FC236}">
                <a16:creationId xmlns:a16="http://schemas.microsoft.com/office/drawing/2014/main" id="{C100CD3F-2881-41EE-B5D0-AA3FB46C90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2384" y="6393375"/>
            <a:ext cx="288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2A662E-A4AA-49AF-9F44-A1A7110F7594}" type="datetime1">
              <a:rPr lang="de-DE" smtClean="0"/>
              <a:t>18.02.2021</a:t>
            </a:fld>
            <a:endParaRPr lang="de-DE"/>
          </a:p>
        </p:txBody>
      </p:sp>
      <p:sp>
        <p:nvSpPr>
          <p:cNvPr id="27" name="Fußzeilenplatzhalter 4">
            <a:extLst>
              <a:ext uri="{FF2B5EF4-FFF2-40B4-BE49-F238E27FC236}">
                <a16:creationId xmlns:a16="http://schemas.microsoft.com/office/drawing/2014/main" id="{715C1AFF-1272-4965-90DA-E33BA0C9DC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36000" y="6393375"/>
            <a:ext cx="43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Prof. Dr.-Ing. Markus Brautsch</a:t>
            </a:r>
            <a:endParaRPr lang="de-DE" dirty="0"/>
          </a:p>
        </p:txBody>
      </p:sp>
      <p:sp>
        <p:nvSpPr>
          <p:cNvPr id="28" name="Foliennummernplatzhalter 5">
            <a:extLst>
              <a:ext uri="{FF2B5EF4-FFF2-40B4-BE49-F238E27FC236}">
                <a16:creationId xmlns:a16="http://schemas.microsoft.com/office/drawing/2014/main" id="{4FA783F5-2B36-41E7-84E8-D2BF379E16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19616" y="6393375"/>
            <a:ext cx="288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E4516-7FFA-45CF-9DEF-85E81D8140F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9433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palten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eck: abgerundete Ecken 20">
            <a:extLst>
              <a:ext uri="{FF2B5EF4-FFF2-40B4-BE49-F238E27FC236}">
                <a16:creationId xmlns:a16="http://schemas.microsoft.com/office/drawing/2014/main" id="{B9D733E3-5A92-4D56-B958-6EB70B77224D}"/>
              </a:ext>
            </a:extLst>
          </p:cNvPr>
          <p:cNvSpPr/>
          <p:nvPr userDrawn="1"/>
        </p:nvSpPr>
        <p:spPr>
          <a:xfrm>
            <a:off x="-65314" y="296717"/>
            <a:ext cx="10179698" cy="768640"/>
          </a:xfrm>
          <a:prstGeom prst="roundRect">
            <a:avLst>
              <a:gd name="adj" fmla="val 3036"/>
            </a:avLst>
          </a:prstGeom>
          <a:solidFill>
            <a:schemeClr val="tx1"/>
          </a:solidFill>
          <a:ln>
            <a:noFill/>
          </a:ln>
          <a:effectLst>
            <a:outerShdw blurRad="50800" dist="254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F27012B-70A8-4BAC-B588-EA50F3BFE4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6800" y="4680000"/>
            <a:ext cx="3420000" cy="576000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83DF3382-A1A8-4C0A-ABCF-4CF798B0AF64}"/>
              </a:ext>
            </a:extLst>
          </p:cNvPr>
          <p:cNvSpPr>
            <a:spLocks noGrp="1" noChangeAspect="1"/>
          </p:cNvSpPr>
          <p:nvPr>
            <p:ph type="pic" idx="15"/>
          </p:nvPr>
        </p:nvSpPr>
        <p:spPr>
          <a:xfrm>
            <a:off x="676800" y="1439998"/>
            <a:ext cx="3420000" cy="1620000"/>
          </a:xfrm>
          <a:prstGeom prst="roundRect">
            <a:avLst>
              <a:gd name="adj" fmla="val 0"/>
            </a:avLst>
          </a:prstGeom>
          <a:effectLst>
            <a:outerShdw blurRad="50800" dist="38100" dir="5400000" algn="tl" rotWithShape="0">
              <a:srgbClr val="000000">
                <a:alpha val="29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3B97FAF5-CD3B-4D56-B24E-4FA9E2B93C66}"/>
              </a:ext>
            </a:extLst>
          </p:cNvPr>
          <p:cNvSpPr>
            <a:spLocks noGrp="1" noChangeAspect="1"/>
          </p:cNvSpPr>
          <p:nvPr>
            <p:ph type="pic" idx="21"/>
          </p:nvPr>
        </p:nvSpPr>
        <p:spPr>
          <a:xfrm>
            <a:off x="676800" y="3059998"/>
            <a:ext cx="3420000" cy="1620000"/>
          </a:xfrm>
          <a:prstGeom prst="roundRect">
            <a:avLst>
              <a:gd name="adj" fmla="val 0"/>
            </a:avLst>
          </a:prstGeom>
          <a:effectLst>
            <a:outerShdw blurRad="50800" dist="38100" dir="5400000" algn="tl" rotWithShape="0">
              <a:srgbClr val="000000">
                <a:alpha val="29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D320F882-D628-44D2-916F-EB7919B96AF7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676800" y="5400000"/>
            <a:ext cx="3420000" cy="900000"/>
          </a:xfrm>
        </p:spPr>
        <p:txBody>
          <a:bodyPr anchor="t"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0" name="Titel 1">
            <a:extLst>
              <a:ext uri="{FF2B5EF4-FFF2-40B4-BE49-F238E27FC236}">
                <a16:creationId xmlns:a16="http://schemas.microsoft.com/office/drawing/2014/main" id="{B7C12D34-903A-4345-A09D-C1B9E281D8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822" y="482235"/>
            <a:ext cx="9624272" cy="40930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Überschrift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F627C713-DE43-45CD-8D27-679D4DDF5C50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4385999" y="4679998"/>
            <a:ext cx="3420000" cy="5762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BC58D34A-7353-48FA-A0FE-75F6BA42CD7E}"/>
              </a:ext>
            </a:extLst>
          </p:cNvPr>
          <p:cNvSpPr>
            <a:spLocks noGrp="1" noChangeAspect="1"/>
          </p:cNvSpPr>
          <p:nvPr>
            <p:ph type="pic" idx="25"/>
          </p:nvPr>
        </p:nvSpPr>
        <p:spPr>
          <a:xfrm>
            <a:off x="4385999" y="1439998"/>
            <a:ext cx="3420000" cy="1620000"/>
          </a:xfrm>
          <a:prstGeom prst="roundRect">
            <a:avLst>
              <a:gd name="adj" fmla="val 0"/>
            </a:avLst>
          </a:prstGeom>
          <a:effectLst>
            <a:outerShdw blurRad="50800" dist="38100" dir="5400000" algn="tl" rotWithShape="0">
              <a:srgbClr val="000000">
                <a:alpha val="29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E8D9FC0C-A560-4AB8-B777-B2F4FE3629F7}"/>
              </a:ext>
            </a:extLst>
          </p:cNvPr>
          <p:cNvSpPr>
            <a:spLocks noGrp="1" noChangeAspect="1"/>
          </p:cNvSpPr>
          <p:nvPr>
            <p:ph type="pic" idx="26"/>
          </p:nvPr>
        </p:nvSpPr>
        <p:spPr>
          <a:xfrm>
            <a:off x="4385999" y="3059998"/>
            <a:ext cx="3420000" cy="1620000"/>
          </a:xfrm>
          <a:prstGeom prst="roundRect">
            <a:avLst>
              <a:gd name="adj" fmla="val 0"/>
            </a:avLst>
          </a:prstGeom>
          <a:effectLst>
            <a:outerShdw blurRad="50800" dist="38100" dir="5400000" algn="tl" rotWithShape="0">
              <a:srgbClr val="000000">
                <a:alpha val="29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014ABB32-CC62-420F-A646-4B882D6DF81E}"/>
              </a:ext>
            </a:extLst>
          </p:cNvPr>
          <p:cNvSpPr>
            <a:spLocks noGrp="1"/>
          </p:cNvSpPr>
          <p:nvPr>
            <p:ph type="body" sz="half" idx="27"/>
          </p:nvPr>
        </p:nvSpPr>
        <p:spPr>
          <a:xfrm>
            <a:off x="4385999" y="5399998"/>
            <a:ext cx="3420000" cy="900000"/>
          </a:xfrm>
        </p:spPr>
        <p:txBody>
          <a:bodyPr anchor="t"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548F571D-E507-454F-A5EC-80F4F8FEA1B5}"/>
              </a:ext>
            </a:extLst>
          </p:cNvPr>
          <p:cNvSpPr>
            <a:spLocks noGrp="1"/>
          </p:cNvSpPr>
          <p:nvPr>
            <p:ph type="body" idx="28"/>
          </p:nvPr>
        </p:nvSpPr>
        <p:spPr>
          <a:xfrm>
            <a:off x="8100000" y="4680000"/>
            <a:ext cx="3420000" cy="5762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7" name="Picture Placeholder 2">
            <a:extLst>
              <a:ext uri="{FF2B5EF4-FFF2-40B4-BE49-F238E27FC236}">
                <a16:creationId xmlns:a16="http://schemas.microsoft.com/office/drawing/2014/main" id="{FA57C302-C296-4A67-A4CE-9990EAA6B397}"/>
              </a:ext>
            </a:extLst>
          </p:cNvPr>
          <p:cNvSpPr>
            <a:spLocks noGrp="1" noChangeAspect="1"/>
          </p:cNvSpPr>
          <p:nvPr>
            <p:ph type="pic" idx="29"/>
          </p:nvPr>
        </p:nvSpPr>
        <p:spPr>
          <a:xfrm>
            <a:off x="8100000" y="1440000"/>
            <a:ext cx="3420000" cy="1620000"/>
          </a:xfrm>
          <a:prstGeom prst="roundRect">
            <a:avLst>
              <a:gd name="adj" fmla="val 0"/>
            </a:avLst>
          </a:prstGeom>
          <a:effectLst>
            <a:outerShdw blurRad="50800" dist="38100" dir="5400000" algn="tl" rotWithShape="0">
              <a:srgbClr val="000000">
                <a:alpha val="29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28" name="Picture Placeholder 2">
            <a:extLst>
              <a:ext uri="{FF2B5EF4-FFF2-40B4-BE49-F238E27FC236}">
                <a16:creationId xmlns:a16="http://schemas.microsoft.com/office/drawing/2014/main" id="{CEE4D87B-71CE-4BC2-804B-FC114A8E210A}"/>
              </a:ext>
            </a:extLst>
          </p:cNvPr>
          <p:cNvSpPr>
            <a:spLocks noGrp="1" noChangeAspect="1"/>
          </p:cNvSpPr>
          <p:nvPr>
            <p:ph type="pic" idx="30"/>
          </p:nvPr>
        </p:nvSpPr>
        <p:spPr>
          <a:xfrm>
            <a:off x="8100000" y="3060000"/>
            <a:ext cx="3420000" cy="1620000"/>
          </a:xfrm>
          <a:prstGeom prst="roundRect">
            <a:avLst>
              <a:gd name="adj" fmla="val 0"/>
            </a:avLst>
          </a:prstGeom>
          <a:effectLst>
            <a:outerShdw blurRad="50800" dist="38100" dir="5400000" algn="tl" rotWithShape="0">
              <a:srgbClr val="000000">
                <a:alpha val="29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403DA658-9BB4-491E-96A4-C2626A5CE5EE}"/>
              </a:ext>
            </a:extLst>
          </p:cNvPr>
          <p:cNvSpPr>
            <a:spLocks noGrp="1"/>
          </p:cNvSpPr>
          <p:nvPr>
            <p:ph type="body" sz="half" idx="31"/>
          </p:nvPr>
        </p:nvSpPr>
        <p:spPr>
          <a:xfrm>
            <a:off x="8100000" y="5400000"/>
            <a:ext cx="3420000" cy="900000"/>
          </a:xfrm>
        </p:spPr>
        <p:txBody>
          <a:bodyPr anchor="t"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30" name="Grafik 29">
            <a:extLst>
              <a:ext uri="{FF2B5EF4-FFF2-40B4-BE49-F238E27FC236}">
                <a16:creationId xmlns:a16="http://schemas.microsoft.com/office/drawing/2014/main" id="{49E59B9B-6FB9-40C3-A52C-D4FAFC0CF2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8166" y="357231"/>
            <a:ext cx="1329406" cy="708126"/>
          </a:xfrm>
          <a:prstGeom prst="rect">
            <a:avLst/>
          </a:prstGeom>
        </p:spPr>
      </p:pic>
      <p:sp>
        <p:nvSpPr>
          <p:cNvPr id="34" name="Datumsplatzhalter 3">
            <a:extLst>
              <a:ext uri="{FF2B5EF4-FFF2-40B4-BE49-F238E27FC236}">
                <a16:creationId xmlns:a16="http://schemas.microsoft.com/office/drawing/2014/main" id="{7BBA61F8-3BB3-4072-9ECD-DA0FAC756A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2384" y="6393375"/>
            <a:ext cx="288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B5012-53D2-4CC0-A19B-6B4699D36B2E}" type="datetime1">
              <a:rPr lang="de-DE" smtClean="0"/>
              <a:t>18.02.2021</a:t>
            </a:fld>
            <a:endParaRPr lang="de-DE"/>
          </a:p>
        </p:txBody>
      </p:sp>
      <p:sp>
        <p:nvSpPr>
          <p:cNvPr id="35" name="Fußzeilenplatzhalter 4">
            <a:extLst>
              <a:ext uri="{FF2B5EF4-FFF2-40B4-BE49-F238E27FC236}">
                <a16:creationId xmlns:a16="http://schemas.microsoft.com/office/drawing/2014/main" id="{69359473-E593-4B7E-9543-2EA15FC38B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36000" y="6393375"/>
            <a:ext cx="43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Prof. Dr.-Ing. Markus Brautsch</a:t>
            </a:r>
            <a:endParaRPr lang="de-DE" dirty="0"/>
          </a:p>
        </p:txBody>
      </p:sp>
      <p:sp>
        <p:nvSpPr>
          <p:cNvPr id="36" name="Foliennummernplatzhalter 5">
            <a:extLst>
              <a:ext uri="{FF2B5EF4-FFF2-40B4-BE49-F238E27FC236}">
                <a16:creationId xmlns:a16="http://schemas.microsoft.com/office/drawing/2014/main" id="{306C83C4-6F0F-48A4-9013-FD36720B68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19616" y="6393375"/>
            <a:ext cx="288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E4516-7FFA-45CF-9DEF-85E81D8140F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86417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Bilder mit Ü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eck: abgerundete Ecken 20">
            <a:extLst>
              <a:ext uri="{FF2B5EF4-FFF2-40B4-BE49-F238E27FC236}">
                <a16:creationId xmlns:a16="http://schemas.microsoft.com/office/drawing/2014/main" id="{B9D733E3-5A92-4D56-B958-6EB70B77224D}"/>
              </a:ext>
            </a:extLst>
          </p:cNvPr>
          <p:cNvSpPr/>
          <p:nvPr userDrawn="1"/>
        </p:nvSpPr>
        <p:spPr>
          <a:xfrm>
            <a:off x="-65314" y="296717"/>
            <a:ext cx="10179698" cy="768640"/>
          </a:xfrm>
          <a:prstGeom prst="roundRect">
            <a:avLst>
              <a:gd name="adj" fmla="val 3036"/>
            </a:avLst>
          </a:prstGeom>
          <a:solidFill>
            <a:schemeClr val="tx1"/>
          </a:solidFill>
          <a:ln>
            <a:noFill/>
          </a:ln>
          <a:effectLst>
            <a:outerShdw blurRad="50800" dist="254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F27012B-70A8-4BAC-B588-EA50F3BFE4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615" y="1440000"/>
            <a:ext cx="3420000" cy="5762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83DF3382-A1A8-4C0A-ABCF-4CF798B0AF64}"/>
              </a:ext>
            </a:extLst>
          </p:cNvPr>
          <p:cNvSpPr>
            <a:spLocks noGrp="1" noChangeAspect="1"/>
          </p:cNvSpPr>
          <p:nvPr>
            <p:ph type="pic" idx="15"/>
          </p:nvPr>
        </p:nvSpPr>
        <p:spPr>
          <a:xfrm>
            <a:off x="677625" y="2389015"/>
            <a:ext cx="3420000" cy="1656000"/>
          </a:xfrm>
          <a:prstGeom prst="roundRect">
            <a:avLst>
              <a:gd name="adj" fmla="val 0"/>
            </a:avLst>
          </a:prstGeom>
          <a:effectLst>
            <a:outerShdw blurRad="50800" dist="38100" dir="5400000" algn="tl" rotWithShape="0">
              <a:srgbClr val="000000">
                <a:alpha val="29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20" name="Titel 1">
            <a:extLst>
              <a:ext uri="{FF2B5EF4-FFF2-40B4-BE49-F238E27FC236}">
                <a16:creationId xmlns:a16="http://schemas.microsoft.com/office/drawing/2014/main" id="{B7C12D34-903A-4345-A09D-C1B9E281D8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822" y="482235"/>
            <a:ext cx="9624272" cy="40930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Überschrift</a:t>
            </a:r>
          </a:p>
        </p:txBody>
      </p:sp>
      <p:sp>
        <p:nvSpPr>
          <p:cNvPr id="30" name="Picture Placeholder 2">
            <a:extLst>
              <a:ext uri="{FF2B5EF4-FFF2-40B4-BE49-F238E27FC236}">
                <a16:creationId xmlns:a16="http://schemas.microsoft.com/office/drawing/2014/main" id="{DB02BD6A-DF61-4F0F-B954-A44260A24DCA}"/>
              </a:ext>
            </a:extLst>
          </p:cNvPr>
          <p:cNvSpPr>
            <a:spLocks noGrp="1" noChangeAspect="1"/>
          </p:cNvSpPr>
          <p:nvPr>
            <p:ph type="pic" idx="31"/>
          </p:nvPr>
        </p:nvSpPr>
        <p:spPr>
          <a:xfrm>
            <a:off x="677625" y="4320000"/>
            <a:ext cx="3420000" cy="1656000"/>
          </a:xfrm>
          <a:prstGeom prst="roundRect">
            <a:avLst>
              <a:gd name="adj" fmla="val 0"/>
            </a:avLst>
          </a:prstGeom>
          <a:effectLst>
            <a:outerShdw blurRad="50800" dist="38100" dir="5400000" algn="tl" rotWithShape="0">
              <a:srgbClr val="000000">
                <a:alpha val="29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31" name="Picture Placeholder 2">
            <a:extLst>
              <a:ext uri="{FF2B5EF4-FFF2-40B4-BE49-F238E27FC236}">
                <a16:creationId xmlns:a16="http://schemas.microsoft.com/office/drawing/2014/main" id="{B46BBF63-6A1B-4C6F-B9EA-1104D03BA40C}"/>
              </a:ext>
            </a:extLst>
          </p:cNvPr>
          <p:cNvSpPr>
            <a:spLocks noGrp="1" noChangeAspect="1"/>
          </p:cNvSpPr>
          <p:nvPr>
            <p:ph type="pic" idx="32"/>
          </p:nvPr>
        </p:nvSpPr>
        <p:spPr>
          <a:xfrm>
            <a:off x="4386000" y="2389015"/>
            <a:ext cx="3420000" cy="1656000"/>
          </a:xfrm>
          <a:prstGeom prst="roundRect">
            <a:avLst>
              <a:gd name="adj" fmla="val 0"/>
            </a:avLst>
          </a:prstGeom>
          <a:effectLst>
            <a:outerShdw blurRad="50800" dist="38100" dir="5400000" algn="tl" rotWithShape="0">
              <a:srgbClr val="000000">
                <a:alpha val="29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32" name="Picture Placeholder 2">
            <a:extLst>
              <a:ext uri="{FF2B5EF4-FFF2-40B4-BE49-F238E27FC236}">
                <a16:creationId xmlns:a16="http://schemas.microsoft.com/office/drawing/2014/main" id="{FF47977F-DEAD-4A44-BDFD-914BEE83ED92}"/>
              </a:ext>
            </a:extLst>
          </p:cNvPr>
          <p:cNvSpPr>
            <a:spLocks noGrp="1" noChangeAspect="1"/>
          </p:cNvSpPr>
          <p:nvPr>
            <p:ph type="pic" idx="33"/>
          </p:nvPr>
        </p:nvSpPr>
        <p:spPr>
          <a:xfrm>
            <a:off x="4386000" y="4320000"/>
            <a:ext cx="3420000" cy="1656000"/>
          </a:xfrm>
          <a:prstGeom prst="roundRect">
            <a:avLst>
              <a:gd name="adj" fmla="val 0"/>
            </a:avLst>
          </a:prstGeom>
          <a:effectLst>
            <a:outerShdw blurRad="50800" dist="38100" dir="5400000" algn="tl" rotWithShape="0">
              <a:srgbClr val="000000">
                <a:alpha val="29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33" name="Picture Placeholder 2">
            <a:extLst>
              <a:ext uri="{FF2B5EF4-FFF2-40B4-BE49-F238E27FC236}">
                <a16:creationId xmlns:a16="http://schemas.microsoft.com/office/drawing/2014/main" id="{51709496-03F0-4E54-A377-B885659110AD}"/>
              </a:ext>
            </a:extLst>
          </p:cNvPr>
          <p:cNvSpPr>
            <a:spLocks noGrp="1" noChangeAspect="1"/>
          </p:cNvSpPr>
          <p:nvPr>
            <p:ph type="pic" idx="34"/>
          </p:nvPr>
        </p:nvSpPr>
        <p:spPr>
          <a:xfrm>
            <a:off x="8100000" y="2389015"/>
            <a:ext cx="3420000" cy="1656000"/>
          </a:xfrm>
          <a:prstGeom prst="roundRect">
            <a:avLst>
              <a:gd name="adj" fmla="val 0"/>
            </a:avLst>
          </a:prstGeom>
          <a:effectLst>
            <a:outerShdw blurRad="50800" dist="38100" dir="5400000" algn="tl" rotWithShape="0">
              <a:srgbClr val="000000">
                <a:alpha val="29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34" name="Picture Placeholder 2">
            <a:extLst>
              <a:ext uri="{FF2B5EF4-FFF2-40B4-BE49-F238E27FC236}">
                <a16:creationId xmlns:a16="http://schemas.microsoft.com/office/drawing/2014/main" id="{4DF1B1C8-633A-4599-860F-459161BF2BFA}"/>
              </a:ext>
            </a:extLst>
          </p:cNvPr>
          <p:cNvSpPr>
            <a:spLocks noGrp="1" noChangeAspect="1"/>
          </p:cNvSpPr>
          <p:nvPr>
            <p:ph type="pic" idx="35"/>
          </p:nvPr>
        </p:nvSpPr>
        <p:spPr>
          <a:xfrm>
            <a:off x="8100000" y="4320000"/>
            <a:ext cx="3420000" cy="1656000"/>
          </a:xfrm>
          <a:prstGeom prst="roundRect">
            <a:avLst>
              <a:gd name="adj" fmla="val 0"/>
            </a:avLst>
          </a:prstGeom>
          <a:effectLst>
            <a:outerShdw blurRad="50800" dist="38100" dir="5400000" algn="tl" rotWithShape="0">
              <a:srgbClr val="000000">
                <a:alpha val="29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70A2D66B-96FD-4C87-8115-F3F6C200EC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8166" y="357231"/>
            <a:ext cx="1329406" cy="708126"/>
          </a:xfrm>
          <a:prstGeom prst="rect">
            <a:avLst/>
          </a:prstGeom>
        </p:spPr>
      </p:pic>
      <p:sp>
        <p:nvSpPr>
          <p:cNvPr id="22" name="Datumsplatzhalter 3">
            <a:extLst>
              <a:ext uri="{FF2B5EF4-FFF2-40B4-BE49-F238E27FC236}">
                <a16:creationId xmlns:a16="http://schemas.microsoft.com/office/drawing/2014/main" id="{ED3F4029-60BD-4132-8DD7-C8A1073B8C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2384" y="6393375"/>
            <a:ext cx="288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85A54-4B1D-4B36-8CB6-7AD0528F036C}" type="datetime1">
              <a:rPr lang="de-DE" smtClean="0"/>
              <a:t>18.02.2021</a:t>
            </a:fld>
            <a:endParaRPr lang="de-DE"/>
          </a:p>
        </p:txBody>
      </p:sp>
      <p:sp>
        <p:nvSpPr>
          <p:cNvPr id="23" name="Fußzeilenplatzhalter 4">
            <a:extLst>
              <a:ext uri="{FF2B5EF4-FFF2-40B4-BE49-F238E27FC236}">
                <a16:creationId xmlns:a16="http://schemas.microsoft.com/office/drawing/2014/main" id="{6AFE81CD-273A-4F05-867B-82F84B7163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36000" y="6393375"/>
            <a:ext cx="43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Prof. Dr.-Ing. Markus Brautsch</a:t>
            </a:r>
            <a:endParaRPr lang="de-DE" dirty="0"/>
          </a:p>
        </p:txBody>
      </p:sp>
      <p:sp>
        <p:nvSpPr>
          <p:cNvPr id="24" name="Foliennummernplatzhalter 5">
            <a:extLst>
              <a:ext uri="{FF2B5EF4-FFF2-40B4-BE49-F238E27FC236}">
                <a16:creationId xmlns:a16="http://schemas.microsoft.com/office/drawing/2014/main" id="{20AC2655-9FE4-454C-B8A7-5E8BA80796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19616" y="6393375"/>
            <a:ext cx="288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E4516-7FFA-45CF-9DEF-85E81D8140F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11796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orama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ildplatzhalter 16">
            <a:extLst>
              <a:ext uri="{FF2B5EF4-FFF2-40B4-BE49-F238E27FC236}">
                <a16:creationId xmlns:a16="http://schemas.microsoft.com/office/drawing/2014/main" id="{63F5ED05-A16C-433A-B4BB-5313DF2E5F7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2000" cy="5234472"/>
          </a:xfrm>
          <a:custGeom>
            <a:avLst/>
            <a:gdLst>
              <a:gd name="connsiteX0" fmla="*/ 0 w 12192000"/>
              <a:gd name="connsiteY0" fmla="*/ 0 h 5234472"/>
              <a:gd name="connsiteX1" fmla="*/ 12192000 w 12192000"/>
              <a:gd name="connsiteY1" fmla="*/ 0 h 5234472"/>
              <a:gd name="connsiteX2" fmla="*/ 12192000 w 12192000"/>
              <a:gd name="connsiteY2" fmla="*/ 5234472 h 5234472"/>
              <a:gd name="connsiteX3" fmla="*/ 10114384 w 12192000"/>
              <a:gd name="connsiteY3" fmla="*/ 5234472 h 5234472"/>
              <a:gd name="connsiteX4" fmla="*/ 10114384 w 12192000"/>
              <a:gd name="connsiteY4" fmla="*/ 5135005 h 5234472"/>
              <a:gd name="connsiteX5" fmla="*/ 10083223 w 12192000"/>
              <a:gd name="connsiteY5" fmla="*/ 5103844 h 5234472"/>
              <a:gd name="connsiteX6" fmla="*/ 0 w 12192000"/>
              <a:gd name="connsiteY6" fmla="*/ 5103844 h 5234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234472">
                <a:moveTo>
                  <a:pt x="0" y="0"/>
                </a:moveTo>
                <a:lnTo>
                  <a:pt x="12192000" y="0"/>
                </a:lnTo>
                <a:lnTo>
                  <a:pt x="12192000" y="5234472"/>
                </a:lnTo>
                <a:lnTo>
                  <a:pt x="10114384" y="5234472"/>
                </a:lnTo>
                <a:lnTo>
                  <a:pt x="10114384" y="5135005"/>
                </a:lnTo>
                <a:cubicBezTo>
                  <a:pt x="10114384" y="5117795"/>
                  <a:pt x="10100433" y="5103844"/>
                  <a:pt x="10083223" y="5103844"/>
                </a:cubicBezTo>
                <a:lnTo>
                  <a:pt x="0" y="510384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8" name="Rechteck: abgerundete Ecken 17">
            <a:extLst>
              <a:ext uri="{FF2B5EF4-FFF2-40B4-BE49-F238E27FC236}">
                <a16:creationId xmlns:a16="http://schemas.microsoft.com/office/drawing/2014/main" id="{A05756E8-43E9-4FE6-AC80-8961D36F7959}"/>
              </a:ext>
            </a:extLst>
          </p:cNvPr>
          <p:cNvSpPr/>
          <p:nvPr userDrawn="1"/>
        </p:nvSpPr>
        <p:spPr>
          <a:xfrm>
            <a:off x="-102637" y="5103846"/>
            <a:ext cx="10217021" cy="768640"/>
          </a:xfrm>
          <a:prstGeom prst="roundRect">
            <a:avLst>
              <a:gd name="adj" fmla="val 3036"/>
            </a:avLst>
          </a:prstGeom>
          <a:solidFill>
            <a:schemeClr val="tx1"/>
          </a:solidFill>
          <a:ln>
            <a:noFill/>
          </a:ln>
          <a:effectLst>
            <a:outerShdw blurRad="50800" dist="254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6" name="Titel 15">
            <a:extLst>
              <a:ext uri="{FF2B5EF4-FFF2-40B4-BE49-F238E27FC236}">
                <a16:creationId xmlns:a16="http://schemas.microsoft.com/office/drawing/2014/main" id="{6F7FDFF8-28BF-417C-9EC0-CE41524C5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616" y="5152875"/>
            <a:ext cx="9423664" cy="66298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DA571644-6FDC-47DE-8169-B9085C256C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8167" y="5364275"/>
            <a:ext cx="954096" cy="508212"/>
          </a:xfrm>
          <a:prstGeom prst="rect">
            <a:avLst/>
          </a:prstGeom>
        </p:spPr>
      </p:pic>
      <p:sp>
        <p:nvSpPr>
          <p:cNvPr id="13" name="Datumsplatzhalter 3">
            <a:extLst>
              <a:ext uri="{FF2B5EF4-FFF2-40B4-BE49-F238E27FC236}">
                <a16:creationId xmlns:a16="http://schemas.microsoft.com/office/drawing/2014/main" id="{C5E1755F-625E-4505-8C28-AA574C1B95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2384" y="6393375"/>
            <a:ext cx="288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7F3D69-78AB-4CF0-A0A4-0B1CB60E49AD}" type="datetime1">
              <a:rPr lang="de-DE" smtClean="0"/>
              <a:t>18.02.2021</a:t>
            </a:fld>
            <a:endParaRPr lang="de-DE"/>
          </a:p>
        </p:txBody>
      </p:sp>
      <p:sp>
        <p:nvSpPr>
          <p:cNvPr id="15" name="Fußzeilenplatzhalter 4">
            <a:extLst>
              <a:ext uri="{FF2B5EF4-FFF2-40B4-BE49-F238E27FC236}">
                <a16:creationId xmlns:a16="http://schemas.microsoft.com/office/drawing/2014/main" id="{C65A4E62-9DC4-4BCC-BA15-60D26C553B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36000" y="6393375"/>
            <a:ext cx="43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Prof. Dr.-Ing. Markus Brautsch</a:t>
            </a:r>
            <a:endParaRPr lang="de-DE" dirty="0"/>
          </a:p>
        </p:txBody>
      </p:sp>
      <p:sp>
        <p:nvSpPr>
          <p:cNvPr id="19" name="Foliennummernplatzhalter 5">
            <a:extLst>
              <a:ext uri="{FF2B5EF4-FFF2-40B4-BE49-F238E27FC236}">
                <a16:creationId xmlns:a16="http://schemas.microsoft.com/office/drawing/2014/main" id="{AD9589C0-CB1C-4B5C-901C-F580248A20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19616" y="6393375"/>
            <a:ext cx="288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E4516-7FFA-45CF-9DEF-85E81D8140F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094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- Formatfü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2E4AEECB-4E2B-4C5F-8E78-73BA87768FE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BF7AF48-9D4F-4D15-B061-0626983F8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616" y="393700"/>
            <a:ext cx="10814184" cy="6064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51CE442-C844-407C-9BA9-119042F00B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AE0A877-1F3E-4630-A826-D843B10709E9}" type="datetime1">
              <a:rPr lang="de-DE" smtClean="0"/>
              <a:t>18.02.2021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8DBA6C5-70FB-40CC-8D3A-342B9F8BD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Prof. Dr.-Ing. Markus Brautsch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C1361D2-0D74-4183-9EA7-861BFEBAC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24E4516-7FFA-45CF-9DEF-85E81D8140FD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862536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: abgerundete Ecken 15">
            <a:extLst>
              <a:ext uri="{FF2B5EF4-FFF2-40B4-BE49-F238E27FC236}">
                <a16:creationId xmlns:a16="http://schemas.microsoft.com/office/drawing/2014/main" id="{C92BA747-C6DD-42D6-A0B3-A1F8355A86F7}"/>
              </a:ext>
            </a:extLst>
          </p:cNvPr>
          <p:cNvSpPr/>
          <p:nvPr userDrawn="1"/>
        </p:nvSpPr>
        <p:spPr>
          <a:xfrm>
            <a:off x="-102637" y="5103846"/>
            <a:ext cx="10217021" cy="768640"/>
          </a:xfrm>
          <a:prstGeom prst="roundRect">
            <a:avLst>
              <a:gd name="adj" fmla="val 3036"/>
            </a:avLst>
          </a:prstGeom>
          <a:solidFill>
            <a:schemeClr val="tx1"/>
          </a:solidFill>
          <a:ln>
            <a:noFill/>
          </a:ln>
          <a:effectLst>
            <a:outerShdw blurRad="50800" dist="254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A0064D0D-2D7E-46CA-868B-C040BEE4FB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27113" y="727075"/>
            <a:ext cx="9086850" cy="3900488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Hier Zitat einfügen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51D5ED16-BF98-48E9-8108-FC66B15C2B20}"/>
              </a:ext>
            </a:extLst>
          </p:cNvPr>
          <p:cNvSpPr txBox="1"/>
          <p:nvPr userDrawn="1"/>
        </p:nvSpPr>
        <p:spPr>
          <a:xfrm>
            <a:off x="10113963" y="2936484"/>
            <a:ext cx="8677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600" dirty="0">
                <a:solidFill>
                  <a:schemeClr val="tx1">
                    <a:lumMod val="75000"/>
                  </a:schemeClr>
                </a:solidFill>
              </a:rPr>
              <a:t>„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4655F2CE-B248-455D-8C82-9F5C933FBCC7}"/>
              </a:ext>
            </a:extLst>
          </p:cNvPr>
          <p:cNvSpPr txBox="1"/>
          <p:nvPr userDrawn="1"/>
        </p:nvSpPr>
        <p:spPr>
          <a:xfrm rot="10800000">
            <a:off x="159367" y="380017"/>
            <a:ext cx="8677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600" dirty="0">
                <a:solidFill>
                  <a:schemeClr val="tx1">
                    <a:lumMod val="75000"/>
                  </a:schemeClr>
                </a:solidFill>
              </a:rPr>
              <a:t>„</a:t>
            </a:r>
          </a:p>
        </p:txBody>
      </p:sp>
      <p:sp>
        <p:nvSpPr>
          <p:cNvPr id="15" name="Titel 14">
            <a:extLst>
              <a:ext uri="{FF2B5EF4-FFF2-40B4-BE49-F238E27FC236}">
                <a16:creationId xmlns:a16="http://schemas.microsoft.com/office/drawing/2014/main" id="{AA30F1EC-27F2-49EC-850F-6DD518644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730" y="5137864"/>
            <a:ext cx="9448025" cy="69979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3611DEA0-4D3F-4D9F-A5A9-C8AAC60CFE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8167" y="5364275"/>
            <a:ext cx="954096" cy="508212"/>
          </a:xfrm>
          <a:prstGeom prst="rect">
            <a:avLst/>
          </a:prstGeom>
        </p:spPr>
      </p:pic>
      <p:sp>
        <p:nvSpPr>
          <p:cNvPr id="21" name="Datumsplatzhalter 3">
            <a:extLst>
              <a:ext uri="{FF2B5EF4-FFF2-40B4-BE49-F238E27FC236}">
                <a16:creationId xmlns:a16="http://schemas.microsoft.com/office/drawing/2014/main" id="{AB6B2E15-FE21-486C-828E-10F7094671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2384" y="6393375"/>
            <a:ext cx="288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74E1E-5E12-4B96-8FD1-5BEEB649F9DD}" type="datetime1">
              <a:rPr lang="de-DE" smtClean="0"/>
              <a:t>18.02.2021</a:t>
            </a:fld>
            <a:endParaRPr lang="de-DE"/>
          </a:p>
        </p:txBody>
      </p:sp>
      <p:sp>
        <p:nvSpPr>
          <p:cNvPr id="22" name="Fußzeilenplatzhalter 4">
            <a:extLst>
              <a:ext uri="{FF2B5EF4-FFF2-40B4-BE49-F238E27FC236}">
                <a16:creationId xmlns:a16="http://schemas.microsoft.com/office/drawing/2014/main" id="{EDF5A374-3A79-4D23-A9F5-B07CC3A133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36000" y="6393375"/>
            <a:ext cx="43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Prof. Dr.-Ing. Markus Brautsch</a:t>
            </a:r>
            <a:endParaRPr lang="de-DE" dirty="0"/>
          </a:p>
        </p:txBody>
      </p:sp>
      <p:sp>
        <p:nvSpPr>
          <p:cNvPr id="23" name="Foliennummernplatzhalter 5">
            <a:extLst>
              <a:ext uri="{FF2B5EF4-FFF2-40B4-BE49-F238E27FC236}">
                <a16:creationId xmlns:a16="http://schemas.microsoft.com/office/drawing/2014/main" id="{4C05796B-5497-45DC-93B7-45ED6C7771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19616" y="6393375"/>
            <a:ext cx="288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E4516-7FFA-45CF-9DEF-85E81D8140F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30974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-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D50C9A60-4644-4D7D-B454-34EA648ABED0}"/>
              </a:ext>
            </a:extLst>
          </p:cNvPr>
          <p:cNvSpPr/>
          <p:nvPr userDrawn="1"/>
        </p:nvSpPr>
        <p:spPr>
          <a:xfrm>
            <a:off x="0" y="1197257"/>
            <a:ext cx="10217208" cy="4625411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254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11D60C0-2FF9-4197-A930-5BD71702B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191" y="1504640"/>
            <a:ext cx="9836209" cy="2201169"/>
          </a:xfrm>
          <a:prstGeom prst="rect">
            <a:avLst/>
          </a:prstGeom>
        </p:spPr>
        <p:txBody>
          <a:bodyPr anchor="b"/>
          <a:lstStyle>
            <a:lvl1pPr algn="r"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2BAEA44E-7B60-4DD7-8E4B-35A8CC789110}"/>
              </a:ext>
            </a:extLst>
          </p:cNvPr>
          <p:cNvSpPr/>
          <p:nvPr userDrawn="1"/>
        </p:nvSpPr>
        <p:spPr>
          <a:xfrm>
            <a:off x="10460052" y="1197257"/>
            <a:ext cx="1731948" cy="4625411"/>
          </a:xfrm>
          <a:prstGeom prst="roundRect">
            <a:avLst>
              <a:gd name="adj" fmla="val 1218"/>
            </a:avLst>
          </a:prstGeom>
          <a:solidFill>
            <a:schemeClr val="tx2"/>
          </a:solidFill>
          <a:ln>
            <a:noFill/>
          </a:ln>
          <a:effectLst>
            <a:outerShdw blurRad="50800" dist="254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4A00E5D1-201C-4917-93D7-8C269A35D0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45" y="289202"/>
            <a:ext cx="1443013" cy="768640"/>
          </a:xfrm>
          <a:prstGeom prst="rect">
            <a:avLst/>
          </a:prstGeom>
        </p:spPr>
      </p:pic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3B8707A-0296-4C08-8DA3-31DF05EA0B8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-417233" y="4074621"/>
            <a:ext cx="9836150" cy="1513609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Besuchen Sie uns doch auch auf:</a:t>
            </a:r>
          </a:p>
        </p:txBody>
      </p:sp>
      <p:pic>
        <p:nvPicPr>
          <p:cNvPr id="6" name="Grafik 5" descr="Ein Bild, das Objekt enthält.&#10;&#10;Automatisch generierte Beschreibung">
            <a:extLst>
              <a:ext uri="{FF2B5EF4-FFF2-40B4-BE49-F238E27FC236}">
                <a16:creationId xmlns:a16="http://schemas.microsoft.com/office/drawing/2014/main" id="{415FC0FC-31F8-413A-89CC-D5D3B971B99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759" y="4818109"/>
            <a:ext cx="365125" cy="364767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1BC52FD0-9B39-4C13-8263-2FD97D96573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759" y="4407585"/>
            <a:ext cx="365125" cy="364767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888F279F-43B9-43D7-A11E-66E8EB78090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759" y="5222239"/>
            <a:ext cx="365125" cy="365125"/>
          </a:xfrm>
          <a:prstGeom prst="rect">
            <a:avLst/>
          </a:prstGeom>
        </p:spPr>
      </p:pic>
      <p:sp>
        <p:nvSpPr>
          <p:cNvPr id="19" name="Datumsplatzhalter 3">
            <a:extLst>
              <a:ext uri="{FF2B5EF4-FFF2-40B4-BE49-F238E27FC236}">
                <a16:creationId xmlns:a16="http://schemas.microsoft.com/office/drawing/2014/main" id="{AB92EF68-E2DE-45D6-9FA4-E791CA9CEF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2384" y="6393375"/>
            <a:ext cx="288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4E5F94-5512-4D0C-AE44-028C082C0C5E}" type="datetime1">
              <a:rPr lang="de-DE" smtClean="0"/>
              <a:t>18.02.2021</a:t>
            </a:fld>
            <a:endParaRPr lang="de-DE"/>
          </a:p>
        </p:txBody>
      </p:sp>
      <p:sp>
        <p:nvSpPr>
          <p:cNvPr id="20" name="Fußzeilenplatzhalter 4">
            <a:extLst>
              <a:ext uri="{FF2B5EF4-FFF2-40B4-BE49-F238E27FC236}">
                <a16:creationId xmlns:a16="http://schemas.microsoft.com/office/drawing/2014/main" id="{D0A67BC3-CFD0-4194-BD13-0BD8A8D05B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36000" y="6393375"/>
            <a:ext cx="43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Prof. Dr.-Ing. Markus Brautsch</a:t>
            </a:r>
            <a:endParaRPr lang="de-DE" dirty="0"/>
          </a:p>
        </p:txBody>
      </p:sp>
      <p:sp>
        <p:nvSpPr>
          <p:cNvPr id="21" name="Foliennummernplatzhalter 5">
            <a:extLst>
              <a:ext uri="{FF2B5EF4-FFF2-40B4-BE49-F238E27FC236}">
                <a16:creationId xmlns:a16="http://schemas.microsoft.com/office/drawing/2014/main" id="{6CF58EF9-37DC-4ABD-A1FB-6EE23428AA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19616" y="6393375"/>
            <a:ext cx="288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E4516-7FFA-45CF-9DEF-85E81D8140F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41791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umsplatzhalter 3">
            <a:extLst>
              <a:ext uri="{FF2B5EF4-FFF2-40B4-BE49-F238E27FC236}">
                <a16:creationId xmlns:a16="http://schemas.microsoft.com/office/drawing/2014/main" id="{B097F8BB-90FF-434C-A0EE-E09EE04C21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2384" y="6393375"/>
            <a:ext cx="288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9D618D-31D7-4066-A243-82CDFBF5E84C}" type="datetime1">
              <a:rPr lang="de-DE" smtClean="0"/>
              <a:t>18.02.2021</a:t>
            </a:fld>
            <a:endParaRPr lang="de-DE"/>
          </a:p>
        </p:txBody>
      </p:sp>
      <p:sp>
        <p:nvSpPr>
          <p:cNvPr id="12" name="Fußzeilenplatzhalter 4">
            <a:extLst>
              <a:ext uri="{FF2B5EF4-FFF2-40B4-BE49-F238E27FC236}">
                <a16:creationId xmlns:a16="http://schemas.microsoft.com/office/drawing/2014/main" id="{EB52AFA8-4584-499B-901A-A7DE797F55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36000" y="6393375"/>
            <a:ext cx="43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Prof. Dr.-Ing. Markus Brautsch</a:t>
            </a:r>
            <a:endParaRPr lang="de-DE" dirty="0"/>
          </a:p>
        </p:txBody>
      </p:sp>
      <p:sp>
        <p:nvSpPr>
          <p:cNvPr id="13" name="Foliennummernplatzhalter 5">
            <a:extLst>
              <a:ext uri="{FF2B5EF4-FFF2-40B4-BE49-F238E27FC236}">
                <a16:creationId xmlns:a16="http://schemas.microsoft.com/office/drawing/2014/main" id="{72048955-F82C-487C-911D-B3353BA27A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19616" y="6393375"/>
            <a:ext cx="288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E4516-7FFA-45CF-9DEF-85E81D8140F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68790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: abgerundete Ecken 9">
            <a:extLst>
              <a:ext uri="{FF2B5EF4-FFF2-40B4-BE49-F238E27FC236}">
                <a16:creationId xmlns:a16="http://schemas.microsoft.com/office/drawing/2014/main" id="{F334CA4E-42DB-4B5C-AD8D-76388B459419}"/>
              </a:ext>
            </a:extLst>
          </p:cNvPr>
          <p:cNvSpPr/>
          <p:nvPr userDrawn="1"/>
        </p:nvSpPr>
        <p:spPr>
          <a:xfrm>
            <a:off x="-65314" y="296717"/>
            <a:ext cx="10179698" cy="768640"/>
          </a:xfrm>
          <a:prstGeom prst="roundRect">
            <a:avLst>
              <a:gd name="adj" fmla="val 3036"/>
            </a:avLst>
          </a:prstGeom>
          <a:solidFill>
            <a:schemeClr val="tx1"/>
          </a:solidFill>
          <a:ln>
            <a:noFill/>
          </a:ln>
          <a:effectLst>
            <a:outerShdw blurRad="50800" dist="254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DEDE771-414F-4FBB-8495-DD80C5EA6D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92385" y="1567543"/>
            <a:ext cx="10861416" cy="4609420"/>
          </a:xfrm>
        </p:spPr>
        <p:txBody>
          <a:bodyPr vert="eaVert"/>
          <a:lstStyle>
            <a:lvl1pPr>
              <a:buClr>
                <a:schemeClr val="tx2"/>
              </a:buClr>
              <a:defRPr>
                <a:solidFill>
                  <a:schemeClr val="tx1">
                    <a:lumMod val="75000"/>
                  </a:schemeClr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1">
                    <a:lumMod val="75000"/>
                  </a:schemeClr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1">
                    <a:lumMod val="75000"/>
                  </a:schemeClr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1">
                    <a:lumMod val="75000"/>
                  </a:schemeClr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C0809052-6206-4F51-BB86-CC369C1BB8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822" y="482235"/>
            <a:ext cx="9624272" cy="40930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Überschrift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C57D6C18-72E4-4634-82D2-07979A7AE6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8166" y="357231"/>
            <a:ext cx="1329406" cy="708126"/>
          </a:xfrm>
          <a:prstGeom prst="rect">
            <a:avLst/>
          </a:prstGeom>
        </p:spPr>
      </p:pic>
      <p:sp>
        <p:nvSpPr>
          <p:cNvPr id="16" name="Datumsplatzhalter 3">
            <a:extLst>
              <a:ext uri="{FF2B5EF4-FFF2-40B4-BE49-F238E27FC236}">
                <a16:creationId xmlns:a16="http://schemas.microsoft.com/office/drawing/2014/main" id="{A484BDCE-9D03-4C76-B2E7-C113322624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2384" y="6393375"/>
            <a:ext cx="288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9A422D-9686-4109-9982-F03F7554ED0D}" type="datetime1">
              <a:rPr lang="de-DE" smtClean="0"/>
              <a:t>18.02.2021</a:t>
            </a:fld>
            <a:endParaRPr lang="de-DE"/>
          </a:p>
        </p:txBody>
      </p:sp>
      <p:sp>
        <p:nvSpPr>
          <p:cNvPr id="17" name="Fußzeilenplatzhalter 4">
            <a:extLst>
              <a:ext uri="{FF2B5EF4-FFF2-40B4-BE49-F238E27FC236}">
                <a16:creationId xmlns:a16="http://schemas.microsoft.com/office/drawing/2014/main" id="{0098FF14-8C14-476A-A15F-807BF141F1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36000" y="6393375"/>
            <a:ext cx="43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Prof. Dr.-Ing. Markus Brautsch</a:t>
            </a:r>
            <a:endParaRPr lang="de-DE" dirty="0"/>
          </a:p>
        </p:txBody>
      </p:sp>
      <p:sp>
        <p:nvSpPr>
          <p:cNvPr id="18" name="Foliennummernplatzhalter 5">
            <a:extLst>
              <a:ext uri="{FF2B5EF4-FFF2-40B4-BE49-F238E27FC236}">
                <a16:creationId xmlns:a16="http://schemas.microsoft.com/office/drawing/2014/main" id="{B5B6E62E-877F-4203-A122-C60E176D4D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19616" y="6393375"/>
            <a:ext cx="288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E4516-7FFA-45CF-9DEF-85E81D8140F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1193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B84150A-1315-4EA2-AF95-0C63D231BB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84" y="1440000"/>
            <a:ext cx="11207232" cy="4860000"/>
          </a:xfrm>
        </p:spPr>
        <p:txBody>
          <a:bodyPr/>
          <a:lstStyle>
            <a:lvl1pPr>
              <a:buClr>
                <a:schemeClr val="tx2"/>
              </a:buClr>
              <a:buSzPct val="100000"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>
              <a:buClr>
                <a:schemeClr val="tx2"/>
              </a:buClr>
              <a:buSzPct val="100000"/>
              <a:defRPr sz="1800">
                <a:solidFill>
                  <a:schemeClr val="tx1">
                    <a:lumMod val="75000"/>
                  </a:schemeClr>
                </a:solidFill>
              </a:defRPr>
            </a:lvl2pPr>
            <a:lvl3pPr>
              <a:buClr>
                <a:schemeClr val="tx2"/>
              </a:buClr>
              <a:buSzPct val="100000"/>
              <a:defRPr sz="1800">
                <a:solidFill>
                  <a:schemeClr val="tx1">
                    <a:lumMod val="75000"/>
                  </a:schemeClr>
                </a:solidFill>
              </a:defRPr>
            </a:lvl3pPr>
            <a:lvl4pPr>
              <a:buClr>
                <a:schemeClr val="tx2"/>
              </a:buClr>
              <a:buSzPct val="100000"/>
              <a:defRPr sz="1600">
                <a:solidFill>
                  <a:schemeClr val="tx1">
                    <a:lumMod val="75000"/>
                  </a:schemeClr>
                </a:solidFill>
              </a:defRPr>
            </a:lvl4pPr>
            <a:lvl5pPr marL="2114550" indent="-285750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1B5A3A4B-E239-49D8-BFCB-2B0E5EFB1479}"/>
              </a:ext>
            </a:extLst>
          </p:cNvPr>
          <p:cNvSpPr/>
          <p:nvPr userDrawn="1"/>
        </p:nvSpPr>
        <p:spPr>
          <a:xfrm>
            <a:off x="-65314" y="296717"/>
            <a:ext cx="10179698" cy="768640"/>
          </a:xfrm>
          <a:prstGeom prst="roundRect">
            <a:avLst>
              <a:gd name="adj" fmla="val 3036"/>
            </a:avLst>
          </a:prstGeom>
          <a:solidFill>
            <a:schemeClr val="tx1"/>
          </a:solidFill>
          <a:ln>
            <a:noFill/>
          </a:ln>
          <a:effectLst>
            <a:outerShdw blurRad="50800" dist="254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3A2C76A1-44D5-4734-BFA4-D2689185F3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8166" y="357231"/>
            <a:ext cx="1329406" cy="708126"/>
          </a:xfrm>
          <a:prstGeom prst="rect">
            <a:avLst/>
          </a:prstGeom>
        </p:spPr>
      </p:pic>
      <p:sp>
        <p:nvSpPr>
          <p:cNvPr id="11" name="Titel 1">
            <a:extLst>
              <a:ext uri="{FF2B5EF4-FFF2-40B4-BE49-F238E27FC236}">
                <a16:creationId xmlns:a16="http://schemas.microsoft.com/office/drawing/2014/main" id="{7C6B7405-FD4E-4E75-8E90-BB52671A1F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822" y="482235"/>
            <a:ext cx="9624272" cy="40930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Überschrift</a:t>
            </a:r>
          </a:p>
        </p:txBody>
      </p:sp>
      <p:sp>
        <p:nvSpPr>
          <p:cNvPr id="15" name="Datumsplatzhalter 3">
            <a:extLst>
              <a:ext uri="{FF2B5EF4-FFF2-40B4-BE49-F238E27FC236}">
                <a16:creationId xmlns:a16="http://schemas.microsoft.com/office/drawing/2014/main" id="{04B51591-FD95-4749-B526-3B21095A70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2384" y="6393375"/>
            <a:ext cx="288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DD7473-21D1-40ED-BF69-5C8A0A7DC13E}" type="datetime1">
              <a:rPr lang="de-DE" smtClean="0"/>
              <a:t>18.02.2021</a:t>
            </a:fld>
            <a:endParaRPr lang="de-DE"/>
          </a:p>
        </p:txBody>
      </p:sp>
      <p:sp>
        <p:nvSpPr>
          <p:cNvPr id="16" name="Fußzeilenplatzhalter 4">
            <a:extLst>
              <a:ext uri="{FF2B5EF4-FFF2-40B4-BE49-F238E27FC236}">
                <a16:creationId xmlns:a16="http://schemas.microsoft.com/office/drawing/2014/main" id="{4A001A55-9AC0-4DAD-A467-E09EAD18D8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36000" y="6393375"/>
            <a:ext cx="43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Prof. Dr.-Ing. Markus Brautsch</a:t>
            </a:r>
            <a:endParaRPr lang="de-DE" dirty="0"/>
          </a:p>
        </p:txBody>
      </p:sp>
      <p:sp>
        <p:nvSpPr>
          <p:cNvPr id="17" name="Foliennummernplatzhalter 5">
            <a:extLst>
              <a:ext uri="{FF2B5EF4-FFF2-40B4-BE49-F238E27FC236}">
                <a16:creationId xmlns:a16="http://schemas.microsoft.com/office/drawing/2014/main" id="{F4B4488D-E4DE-4C74-928B-86951F8672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19616" y="6393375"/>
            <a:ext cx="288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E4516-7FFA-45CF-9DEF-85E81D8140F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82394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DF2F161D-54DA-47CB-A3CE-56708B9D2D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6B843C8-658D-4B6E-93E3-5C7AC25516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92385" y="365125"/>
            <a:ext cx="8080116" cy="5811838"/>
          </a:xfrm>
        </p:spPr>
        <p:txBody>
          <a:bodyPr vert="eaVert"/>
          <a:lstStyle>
            <a:lvl1pPr>
              <a:buClr>
                <a:schemeClr val="tx2"/>
              </a:buClr>
              <a:defRPr>
                <a:solidFill>
                  <a:schemeClr val="tx1">
                    <a:lumMod val="75000"/>
                  </a:schemeClr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1">
                    <a:lumMod val="75000"/>
                  </a:schemeClr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1">
                    <a:lumMod val="75000"/>
                  </a:schemeClr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1">
                    <a:lumMod val="75000"/>
                  </a:schemeClr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2" name="Datumsplatzhalter 3">
            <a:extLst>
              <a:ext uri="{FF2B5EF4-FFF2-40B4-BE49-F238E27FC236}">
                <a16:creationId xmlns:a16="http://schemas.microsoft.com/office/drawing/2014/main" id="{A319F71E-EE23-4023-92DC-6C1C0E389A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2384" y="6393375"/>
            <a:ext cx="288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8D1DD-5B99-4112-8824-40CD7602E1F3}" type="datetime1">
              <a:rPr lang="de-DE" smtClean="0"/>
              <a:t>18.02.2021</a:t>
            </a:fld>
            <a:endParaRPr lang="de-DE"/>
          </a:p>
        </p:txBody>
      </p:sp>
      <p:sp>
        <p:nvSpPr>
          <p:cNvPr id="13" name="Fußzeilenplatzhalter 4">
            <a:extLst>
              <a:ext uri="{FF2B5EF4-FFF2-40B4-BE49-F238E27FC236}">
                <a16:creationId xmlns:a16="http://schemas.microsoft.com/office/drawing/2014/main" id="{BA52E51E-2FA5-4062-AD00-125ED6FF33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36000" y="6393375"/>
            <a:ext cx="43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Prof. Dr.-Ing. Markus Brautsch</a:t>
            </a:r>
            <a:endParaRPr lang="de-DE" dirty="0"/>
          </a:p>
        </p:txBody>
      </p:sp>
      <p:sp>
        <p:nvSpPr>
          <p:cNvPr id="14" name="Foliennummernplatzhalter 5">
            <a:extLst>
              <a:ext uri="{FF2B5EF4-FFF2-40B4-BE49-F238E27FC236}">
                <a16:creationId xmlns:a16="http://schemas.microsoft.com/office/drawing/2014/main" id="{5BE4CC46-70FA-4E6A-B851-94A1BC4BDE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19616" y="6393375"/>
            <a:ext cx="288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E4516-7FFA-45CF-9DEF-85E81D8140F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41087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ild vollflae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/>
          <p:cNvSpPr>
            <a:spLocks noGrp="1"/>
          </p:cNvSpPr>
          <p:nvPr>
            <p:ph type="pic" sz="quarter" idx="10"/>
          </p:nvPr>
        </p:nvSpPr>
        <p:spPr>
          <a:xfrm>
            <a:off x="1103445" y="1665256"/>
            <a:ext cx="10081119" cy="42736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>
                <a:solidFill>
                  <a:schemeClr val="accent4">
                    <a:lumMod val="85000"/>
                    <a:lumOff val="15000"/>
                  </a:schemeClr>
                </a:solidFill>
                <a:latin typeface="BundesSans Office" panose="020B0002030500000203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11" name="Textfeld 10"/>
          <p:cNvSpPr txBox="1"/>
          <p:nvPr userDrawn="1"/>
        </p:nvSpPr>
        <p:spPr>
          <a:xfrm>
            <a:off x="5423924" y="6309321"/>
            <a:ext cx="1417376" cy="219291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356010" marR="0" indent="-356010" algn="l" defTabSz="685824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4F80"/>
              </a:buClr>
              <a:buSzPct val="80000"/>
              <a:buFont typeface="Wingdings" pitchFamily="2" charset="2"/>
              <a:buNone/>
              <a:tabLst/>
            </a:pPr>
            <a:r>
              <a:rPr kumimoji="0" lang="de-DE" sz="825" b="0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/>
                <a:uLnTx/>
                <a:uFillTx/>
                <a:latin typeface="BundesSans Office"/>
                <a:ea typeface="+mn-ea"/>
                <a:cs typeface="+mn-cs"/>
              </a:rPr>
              <a:t>www.effizienznetzwerke.org</a:t>
            </a:r>
          </a:p>
        </p:txBody>
      </p:sp>
      <p:sp>
        <p:nvSpPr>
          <p:cNvPr id="14" name="Rectangle 48"/>
          <p:cNvSpPr>
            <a:spLocks noChangeArrowheads="1"/>
          </p:cNvSpPr>
          <p:nvPr userDrawn="1"/>
        </p:nvSpPr>
        <p:spPr bwMode="auto">
          <a:xfrm>
            <a:off x="10718801" y="6307138"/>
            <a:ext cx="632883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/>
            <a:fld id="{8B677D3B-E3D8-41E5-8FD6-55610DB29870}" type="slidenum">
              <a:rPr lang="de-DE" sz="825" b="0">
                <a:solidFill>
                  <a:schemeClr val="accent4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‹Nr.›</a:t>
            </a:fld>
            <a:endParaRPr lang="de-DE" sz="825" b="0" dirty="0">
              <a:solidFill>
                <a:schemeClr val="accent4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feld 15"/>
          <p:cNvSpPr txBox="1"/>
          <p:nvPr userDrawn="1"/>
        </p:nvSpPr>
        <p:spPr>
          <a:xfrm>
            <a:off x="911426" y="6309321"/>
            <a:ext cx="891591" cy="219291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356010" marR="0" indent="-356010" algn="l" defTabSz="685824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4F80"/>
              </a:buClr>
              <a:buSzPct val="80000"/>
              <a:buFont typeface="Wingdings" pitchFamily="2" charset="2"/>
              <a:buNone/>
              <a:tabLst/>
            </a:pPr>
            <a:r>
              <a:rPr kumimoji="0" lang="de-DE" sz="825" b="0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85000"/>
                    <a:lumOff val="15000"/>
                  </a:schemeClr>
                </a:solidFill>
                <a:effectLst/>
                <a:uLnTx/>
                <a:uFillTx/>
                <a:latin typeface="BundesSans Office"/>
                <a:ea typeface="+mn-ea"/>
                <a:cs typeface="+mn-cs"/>
              </a:rPr>
              <a:t>Geschäftsstelle: 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9560" y="260648"/>
            <a:ext cx="2841097" cy="1092730"/>
          </a:xfrm>
          <a:prstGeom prst="rect">
            <a:avLst/>
          </a:prstGeom>
        </p:spPr>
      </p:pic>
      <p:sp>
        <p:nvSpPr>
          <p:cNvPr id="12" name="Rectangle 18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103446" y="476672"/>
            <a:ext cx="7656851" cy="980728"/>
          </a:xfrm>
          <a:prstGeom prst="rect">
            <a:avLst/>
          </a:prstGeom>
        </p:spPr>
        <p:txBody>
          <a:bodyPr anchor="ctr"/>
          <a:lstStyle>
            <a:lvl1pPr>
              <a:defRPr lang="de-DE" sz="2251" b="0" dirty="0">
                <a:solidFill>
                  <a:schemeClr val="accent4">
                    <a:lumMod val="85000"/>
                    <a:lumOff val="15000"/>
                  </a:schemeClr>
                </a:solidFill>
                <a:latin typeface="BundesSerif Office"/>
              </a:defRPr>
            </a:lvl1pPr>
          </a:lstStyle>
          <a:p>
            <a:pPr lvl="0">
              <a:lnSpc>
                <a:spcPts val="2625"/>
              </a:lnSpc>
            </a:pPr>
            <a:r>
              <a:rPr lang="de-DE" dirty="0"/>
              <a:t>Headline BundesSerif 30 </a:t>
            </a:r>
            <a:r>
              <a:rPr lang="de-DE" dirty="0" err="1"/>
              <a:t>pt</a:t>
            </a:r>
            <a:r>
              <a:rPr lang="de-DE" dirty="0"/>
              <a:t>; max. zweizeilig</a:t>
            </a:r>
          </a:p>
        </p:txBody>
      </p:sp>
      <p:pic>
        <p:nvPicPr>
          <p:cNvPr id="13" name="Bild 9" descr="logoklein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8657" y="6214298"/>
            <a:ext cx="1017948" cy="458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116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lied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D50C9A60-4644-4D7D-B454-34EA648ABED0}"/>
              </a:ext>
            </a:extLst>
          </p:cNvPr>
          <p:cNvSpPr/>
          <p:nvPr userDrawn="1"/>
        </p:nvSpPr>
        <p:spPr>
          <a:xfrm>
            <a:off x="0" y="1197257"/>
            <a:ext cx="10217208" cy="4625411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254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2BAEA44E-7B60-4DD7-8E4B-35A8CC789110}"/>
              </a:ext>
            </a:extLst>
          </p:cNvPr>
          <p:cNvSpPr/>
          <p:nvPr userDrawn="1"/>
        </p:nvSpPr>
        <p:spPr>
          <a:xfrm>
            <a:off x="10460052" y="1197257"/>
            <a:ext cx="1589073" cy="1465292"/>
          </a:xfrm>
          <a:prstGeom prst="roundRect">
            <a:avLst>
              <a:gd name="adj" fmla="val 1218"/>
            </a:avLst>
          </a:prstGeom>
          <a:solidFill>
            <a:schemeClr val="tx2"/>
          </a:solidFill>
          <a:ln>
            <a:noFill/>
          </a:ln>
          <a:effectLst>
            <a:outerShdw blurRad="50800" dist="254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4A00E5D1-201C-4917-93D7-8C269A35D0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45" y="289202"/>
            <a:ext cx="1443013" cy="768640"/>
          </a:xfrm>
          <a:prstGeom prst="rect">
            <a:avLst/>
          </a:prstGeom>
        </p:spPr>
      </p:pic>
      <p:sp>
        <p:nvSpPr>
          <p:cNvPr id="15" name="Rechteck: abgerundete Ecken 14">
            <a:extLst>
              <a:ext uri="{FF2B5EF4-FFF2-40B4-BE49-F238E27FC236}">
                <a16:creationId xmlns:a16="http://schemas.microsoft.com/office/drawing/2014/main" id="{AC79378C-A076-439A-B0D3-3DECBFEF28B4}"/>
              </a:ext>
            </a:extLst>
          </p:cNvPr>
          <p:cNvSpPr/>
          <p:nvPr userDrawn="1"/>
        </p:nvSpPr>
        <p:spPr>
          <a:xfrm>
            <a:off x="10460052" y="2920482"/>
            <a:ext cx="1589073" cy="2902186"/>
          </a:xfrm>
          <a:prstGeom prst="roundRect">
            <a:avLst>
              <a:gd name="adj" fmla="val 1218"/>
            </a:avLst>
          </a:prstGeom>
          <a:solidFill>
            <a:schemeClr val="accent5"/>
          </a:solidFill>
          <a:ln>
            <a:noFill/>
          </a:ln>
          <a:effectLst>
            <a:outerShdw blurRad="50800" dist="254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43103736-A6F0-448E-939E-B63C458D688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750" y="1427584"/>
            <a:ext cx="9444005" cy="4233441"/>
          </a:xfrm>
        </p:spPr>
        <p:txBody>
          <a:bodyPr anchor="ctr"/>
          <a:lstStyle>
            <a:lvl1pPr marL="514350" indent="-514350" algn="l">
              <a:spcBef>
                <a:spcPts val="1800"/>
              </a:spcBef>
              <a:spcAft>
                <a:spcPts val="600"/>
              </a:spcAft>
              <a:buClrTx/>
              <a:buFont typeface="+mj-lt"/>
              <a:buAutoNum type="arabicPeriod"/>
              <a:defRPr lang="de-DE" sz="2800" b="0" smtClean="0">
                <a:solidFill>
                  <a:schemeClr val="bg1">
                    <a:lumMod val="85000"/>
                  </a:schemeClr>
                </a:solidFill>
              </a:defRPr>
            </a:lvl1pPr>
            <a:lvl2pPr marL="914400" indent="-457200" algn="l">
              <a:buClrTx/>
              <a:buFont typeface="+mj-lt"/>
              <a:buAutoNum type="arabicPeriod"/>
              <a:defRPr lang="de-DE" sz="2000" b="0" u="none" smtClean="0">
                <a:solidFill>
                  <a:schemeClr val="bg1">
                    <a:lumMod val="85000"/>
                  </a:schemeClr>
                </a:solidFill>
              </a:defRPr>
            </a:lvl2pPr>
          </a:lstStyle>
          <a:p>
            <a:pPr marL="514350" indent="-514350" algn="l">
              <a:spcAft>
                <a:spcPts val="600"/>
              </a:spcAft>
              <a:buFont typeface="+mj-lt"/>
              <a:buAutoNum type="arabicPeriod"/>
            </a:pPr>
            <a:r>
              <a:rPr lang="de-DE" sz="2800" b="1" dirty="0">
                <a:solidFill>
                  <a:schemeClr val="bg1"/>
                </a:solidFill>
                <a:latin typeface="+mj-lt"/>
              </a:rPr>
              <a:t>Überschrift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de-DE" sz="2000" b="1" dirty="0">
                <a:solidFill>
                  <a:schemeClr val="bg1"/>
                </a:solidFill>
                <a:latin typeface="+mj-lt"/>
              </a:rPr>
              <a:t>Unterüberschrift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de-DE" sz="2000" b="1" dirty="0">
                <a:solidFill>
                  <a:schemeClr val="bg1"/>
                </a:solidFill>
                <a:latin typeface="+mj-lt"/>
              </a:rPr>
              <a:t>Unterüberschrift</a:t>
            </a:r>
          </a:p>
          <a:p>
            <a:pPr marL="514350" indent="-514350" algn="l">
              <a:spcBef>
                <a:spcPts val="18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de-DE" sz="28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Überschrift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de-DE" sz="20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Unterüberschrift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de-DE" sz="20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Unterübersch</a:t>
            </a:r>
            <a:r>
              <a:rPr lang="de-DE" sz="2000" u="none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rif</a:t>
            </a:r>
            <a:r>
              <a:rPr lang="de-DE" sz="20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t</a:t>
            </a:r>
          </a:p>
          <a:p>
            <a:pPr marL="514350" indent="-514350" algn="l">
              <a:spcBef>
                <a:spcPts val="18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de-DE" sz="28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Überschrift</a:t>
            </a:r>
          </a:p>
        </p:txBody>
      </p:sp>
      <p:sp>
        <p:nvSpPr>
          <p:cNvPr id="17" name="Datumsplatzhalter 3">
            <a:extLst>
              <a:ext uri="{FF2B5EF4-FFF2-40B4-BE49-F238E27FC236}">
                <a16:creationId xmlns:a16="http://schemas.microsoft.com/office/drawing/2014/main" id="{13823F22-EDB1-4FD2-A624-17C8507F73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2384" y="6393375"/>
            <a:ext cx="288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96A2B2-C619-46F2-9200-D736BAC1C8E0}" type="datetime1">
              <a:rPr lang="de-DE" smtClean="0"/>
              <a:t>18.02.2021</a:t>
            </a:fld>
            <a:endParaRPr lang="de-DE"/>
          </a:p>
        </p:txBody>
      </p:sp>
      <p:sp>
        <p:nvSpPr>
          <p:cNvPr id="18" name="Fußzeilenplatzhalter 4">
            <a:extLst>
              <a:ext uri="{FF2B5EF4-FFF2-40B4-BE49-F238E27FC236}">
                <a16:creationId xmlns:a16="http://schemas.microsoft.com/office/drawing/2014/main" id="{EFB9C28D-8F5B-4AF5-BF07-0942E2C247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36000" y="6393375"/>
            <a:ext cx="43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Prof. Dr.-Ing. Markus Brautsch</a:t>
            </a:r>
            <a:endParaRPr lang="de-DE" dirty="0"/>
          </a:p>
        </p:txBody>
      </p:sp>
      <p:sp>
        <p:nvSpPr>
          <p:cNvPr id="19" name="Foliennummernplatzhalter 5">
            <a:extLst>
              <a:ext uri="{FF2B5EF4-FFF2-40B4-BE49-F238E27FC236}">
                <a16:creationId xmlns:a16="http://schemas.microsoft.com/office/drawing/2014/main" id="{7E60AFE9-82E6-4003-98C8-F9EEFCD29D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19616" y="6393375"/>
            <a:ext cx="288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E4516-7FFA-45CF-9DEF-85E81D8140F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2230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: abgerundete Ecken 9">
            <a:extLst>
              <a:ext uri="{FF2B5EF4-FFF2-40B4-BE49-F238E27FC236}">
                <a16:creationId xmlns:a16="http://schemas.microsoft.com/office/drawing/2014/main" id="{E18340FF-BF4A-4D0B-ABF6-4181FEA43FA8}"/>
              </a:ext>
            </a:extLst>
          </p:cNvPr>
          <p:cNvSpPr/>
          <p:nvPr userDrawn="1"/>
        </p:nvSpPr>
        <p:spPr>
          <a:xfrm>
            <a:off x="-65314" y="296717"/>
            <a:ext cx="10179698" cy="768640"/>
          </a:xfrm>
          <a:prstGeom prst="roundRect">
            <a:avLst>
              <a:gd name="adj" fmla="val 3036"/>
            </a:avLst>
          </a:prstGeom>
          <a:solidFill>
            <a:schemeClr val="tx1"/>
          </a:solidFill>
          <a:ln>
            <a:noFill/>
          </a:ln>
          <a:effectLst>
            <a:outerShdw blurRad="50800" dist="254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BD27575-8F41-46FA-B771-9052AF713F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2000" y="1440000"/>
            <a:ext cx="5490001" cy="4860000"/>
          </a:xfrm>
        </p:spPr>
        <p:txBody>
          <a:bodyPr/>
          <a:lstStyle>
            <a:lvl1pPr>
              <a:buClr>
                <a:schemeClr val="tx2"/>
              </a:buClr>
              <a:defRPr sz="1800">
                <a:solidFill>
                  <a:schemeClr val="tx1">
                    <a:lumMod val="75000"/>
                  </a:schemeClr>
                </a:solidFill>
              </a:defRPr>
            </a:lvl1pPr>
            <a:lvl2pPr>
              <a:buClr>
                <a:schemeClr val="tx2"/>
              </a:buClr>
              <a:defRPr sz="1800">
                <a:solidFill>
                  <a:schemeClr val="tx1">
                    <a:lumMod val="75000"/>
                  </a:schemeClr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1">
                    <a:lumMod val="75000"/>
                  </a:schemeClr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1">
                    <a:lumMod val="75000"/>
                  </a:schemeClr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F42780C-DB70-4885-A422-C9B75DEDCD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9999" y="1439999"/>
            <a:ext cx="5490001" cy="4860000"/>
          </a:xfrm>
        </p:spPr>
        <p:txBody>
          <a:bodyPr/>
          <a:lstStyle>
            <a:lvl1pPr>
              <a:buClr>
                <a:schemeClr val="tx2"/>
              </a:buClr>
              <a:defRPr sz="1800">
                <a:solidFill>
                  <a:schemeClr val="tx1">
                    <a:lumMod val="75000"/>
                  </a:schemeClr>
                </a:solidFill>
              </a:defRPr>
            </a:lvl1pPr>
            <a:lvl2pPr>
              <a:buClr>
                <a:schemeClr val="tx2"/>
              </a:buClr>
              <a:defRPr sz="1800">
                <a:solidFill>
                  <a:schemeClr val="tx1">
                    <a:lumMod val="75000"/>
                  </a:schemeClr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1">
                    <a:lumMod val="75000"/>
                  </a:schemeClr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1">
                    <a:lumMod val="75000"/>
                  </a:schemeClr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24B63991-DF4F-4166-8817-54B4A5B2B0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822" y="482235"/>
            <a:ext cx="9624272" cy="40930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Überschrift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6EE18D24-BD0C-404C-8554-3ECC974B95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8166" y="357231"/>
            <a:ext cx="1329406" cy="708126"/>
          </a:xfrm>
          <a:prstGeom prst="rect">
            <a:avLst/>
          </a:prstGeom>
        </p:spPr>
      </p:pic>
      <p:sp>
        <p:nvSpPr>
          <p:cNvPr id="16" name="Datumsplatzhalter 3">
            <a:extLst>
              <a:ext uri="{FF2B5EF4-FFF2-40B4-BE49-F238E27FC236}">
                <a16:creationId xmlns:a16="http://schemas.microsoft.com/office/drawing/2014/main" id="{702C4CC5-5F04-40BF-B725-D47FA7E712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2384" y="6393375"/>
            <a:ext cx="288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C9C6C-27B7-40CA-B8B4-A41092516C64}" type="datetime1">
              <a:rPr lang="de-DE" smtClean="0"/>
              <a:t>18.02.2021</a:t>
            </a:fld>
            <a:endParaRPr lang="de-DE"/>
          </a:p>
        </p:txBody>
      </p:sp>
      <p:sp>
        <p:nvSpPr>
          <p:cNvPr id="17" name="Fußzeilenplatzhalter 4">
            <a:extLst>
              <a:ext uri="{FF2B5EF4-FFF2-40B4-BE49-F238E27FC236}">
                <a16:creationId xmlns:a16="http://schemas.microsoft.com/office/drawing/2014/main" id="{1A710426-7A70-49C0-B41A-EDC2959674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36000" y="6393375"/>
            <a:ext cx="43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Prof. Dr.-Ing. Markus Brautsch</a:t>
            </a:r>
            <a:endParaRPr lang="de-DE" dirty="0"/>
          </a:p>
        </p:txBody>
      </p:sp>
      <p:sp>
        <p:nvSpPr>
          <p:cNvPr id="18" name="Foliennummernplatzhalter 5">
            <a:extLst>
              <a:ext uri="{FF2B5EF4-FFF2-40B4-BE49-F238E27FC236}">
                <a16:creationId xmlns:a16="http://schemas.microsoft.com/office/drawing/2014/main" id="{F7F0ED3A-22E5-4A74-A20A-45B37769C3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19616" y="6393375"/>
            <a:ext cx="288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E4516-7FFA-45CF-9DEF-85E81D8140F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7191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: abgerundete Ecken 11">
            <a:extLst>
              <a:ext uri="{FF2B5EF4-FFF2-40B4-BE49-F238E27FC236}">
                <a16:creationId xmlns:a16="http://schemas.microsoft.com/office/drawing/2014/main" id="{7759167E-F15B-4012-BF12-BC97949A38A7}"/>
              </a:ext>
            </a:extLst>
          </p:cNvPr>
          <p:cNvSpPr/>
          <p:nvPr userDrawn="1"/>
        </p:nvSpPr>
        <p:spPr>
          <a:xfrm>
            <a:off x="-65314" y="296717"/>
            <a:ext cx="10179698" cy="768640"/>
          </a:xfrm>
          <a:prstGeom prst="roundRect">
            <a:avLst>
              <a:gd name="adj" fmla="val 3036"/>
            </a:avLst>
          </a:prstGeom>
          <a:solidFill>
            <a:schemeClr val="tx1"/>
          </a:solidFill>
          <a:ln>
            <a:noFill/>
          </a:ln>
          <a:effectLst>
            <a:outerShdw blurRad="50800" dist="254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8CE2FD4-A84A-4597-8B8C-871D185731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2000" y="1440000"/>
            <a:ext cx="5490001" cy="82800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1225F8E-F83F-476F-8A23-EE62001A8D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2001" y="2339881"/>
            <a:ext cx="5489700" cy="3960000"/>
          </a:xfrm>
        </p:spPr>
        <p:txBody>
          <a:bodyPr/>
          <a:lstStyle>
            <a:lvl1pPr>
              <a:buClr>
                <a:schemeClr val="tx2"/>
              </a:buClr>
              <a:defRPr sz="1800">
                <a:solidFill>
                  <a:schemeClr val="tx1">
                    <a:lumMod val="75000"/>
                  </a:schemeClr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1">
                    <a:lumMod val="75000"/>
                  </a:schemeClr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1">
                    <a:lumMod val="75000"/>
                  </a:schemeClr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1">
                    <a:lumMod val="75000"/>
                  </a:schemeClr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5BBA173-C2A3-4ECE-A1E3-7A6F0B58B1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0000" y="1440000"/>
            <a:ext cx="5490000" cy="82800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AD39078-9983-4804-AEBB-E6F3C1EA5C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0000" y="2339881"/>
            <a:ext cx="5490000" cy="3960000"/>
          </a:xfrm>
        </p:spPr>
        <p:txBody>
          <a:bodyPr/>
          <a:lstStyle>
            <a:lvl1pPr>
              <a:buClr>
                <a:schemeClr val="tx2"/>
              </a:buClr>
              <a:defRPr sz="1800">
                <a:solidFill>
                  <a:schemeClr val="tx1">
                    <a:lumMod val="75000"/>
                  </a:schemeClr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1">
                    <a:lumMod val="75000"/>
                  </a:schemeClr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1">
                    <a:lumMod val="75000"/>
                  </a:schemeClr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1">
                    <a:lumMod val="75000"/>
                  </a:schemeClr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C05FC649-E2A7-4BAE-B60D-880BF8F8A4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822" y="482235"/>
            <a:ext cx="9624272" cy="40930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Überschrift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F2F9EDCF-1E0C-4A34-BAF4-D8CD0396D2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8166" y="357231"/>
            <a:ext cx="1329406" cy="708126"/>
          </a:xfrm>
          <a:prstGeom prst="rect">
            <a:avLst/>
          </a:prstGeom>
        </p:spPr>
      </p:pic>
      <p:sp>
        <p:nvSpPr>
          <p:cNvPr id="21" name="Datumsplatzhalter 3">
            <a:extLst>
              <a:ext uri="{FF2B5EF4-FFF2-40B4-BE49-F238E27FC236}">
                <a16:creationId xmlns:a16="http://schemas.microsoft.com/office/drawing/2014/main" id="{BD9C7673-9F52-438E-AA53-2C25D8CE2F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2384" y="6393375"/>
            <a:ext cx="288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77D09-F5FB-4DCB-A9ED-2F6A68BD32BA}" type="datetime1">
              <a:rPr lang="de-DE" smtClean="0"/>
              <a:t>18.02.2021</a:t>
            </a:fld>
            <a:endParaRPr lang="de-DE"/>
          </a:p>
        </p:txBody>
      </p:sp>
      <p:sp>
        <p:nvSpPr>
          <p:cNvPr id="22" name="Fußzeilenplatzhalter 4">
            <a:extLst>
              <a:ext uri="{FF2B5EF4-FFF2-40B4-BE49-F238E27FC236}">
                <a16:creationId xmlns:a16="http://schemas.microsoft.com/office/drawing/2014/main" id="{09A25D88-8B20-4142-8AA6-DCC1170EB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36000" y="6393375"/>
            <a:ext cx="43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Prof. Dr.-Ing. Markus Brautsch</a:t>
            </a:r>
            <a:endParaRPr lang="de-DE" dirty="0"/>
          </a:p>
        </p:txBody>
      </p:sp>
      <p:sp>
        <p:nvSpPr>
          <p:cNvPr id="23" name="Foliennummernplatzhalter 5">
            <a:extLst>
              <a:ext uri="{FF2B5EF4-FFF2-40B4-BE49-F238E27FC236}">
                <a16:creationId xmlns:a16="http://schemas.microsoft.com/office/drawing/2014/main" id="{FDA3884A-C669-40E4-A882-F0406F8F8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19616" y="6393375"/>
            <a:ext cx="288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E4516-7FFA-45CF-9DEF-85E81D8140F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2028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 mit Le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3DE282A0-C7C5-4053-896C-9770132E79F6}"/>
              </a:ext>
            </a:extLst>
          </p:cNvPr>
          <p:cNvSpPr/>
          <p:nvPr userDrawn="1"/>
        </p:nvSpPr>
        <p:spPr>
          <a:xfrm>
            <a:off x="-65314" y="296717"/>
            <a:ext cx="10179698" cy="768640"/>
          </a:xfrm>
          <a:prstGeom prst="roundRect">
            <a:avLst>
              <a:gd name="adj" fmla="val 3036"/>
            </a:avLst>
          </a:prstGeom>
          <a:solidFill>
            <a:schemeClr val="tx1"/>
          </a:solidFill>
          <a:ln>
            <a:noFill/>
          </a:ln>
          <a:effectLst>
            <a:outerShdw blurRad="50800" dist="254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7" name="Inhaltsplatzhalter 16">
            <a:extLst>
              <a:ext uri="{FF2B5EF4-FFF2-40B4-BE49-F238E27FC236}">
                <a16:creationId xmlns:a16="http://schemas.microsoft.com/office/drawing/2014/main" id="{DB8E23CE-A72A-4FF4-B416-59436FFE564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92384" y="1440000"/>
            <a:ext cx="11207230" cy="396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</a:schemeClr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EF96EF82-A88E-45D0-8AA8-351A6A4B5DA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0575" y="5472000"/>
            <a:ext cx="3240000" cy="828000"/>
          </a:xfrm>
          <a:solidFill>
            <a:schemeClr val="tx1"/>
          </a:solidFill>
        </p:spPr>
        <p:txBody>
          <a:bodyPr tIns="108000" bIns="72000">
            <a:noAutofit/>
          </a:bodyPr>
          <a:lstStyle>
            <a:lvl1pPr marL="0" indent="0"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100">
                <a:solidFill>
                  <a:schemeClr val="bg1"/>
                </a:solidFill>
              </a:defRPr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de-DE" dirty="0"/>
              <a:t>Mastertext</a:t>
            </a:r>
          </a:p>
        </p:txBody>
      </p:sp>
      <p:sp>
        <p:nvSpPr>
          <p:cNvPr id="20" name="Textplatzhalter 18">
            <a:extLst>
              <a:ext uri="{FF2B5EF4-FFF2-40B4-BE49-F238E27FC236}">
                <a16:creationId xmlns:a16="http://schemas.microsoft.com/office/drawing/2014/main" id="{F68F0B4A-8BFD-427D-82BF-BB44D41C1C7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75287" y="5472000"/>
            <a:ext cx="3240000" cy="828000"/>
          </a:xfrm>
          <a:solidFill>
            <a:schemeClr val="tx1"/>
          </a:solidFill>
        </p:spPr>
        <p:txBody>
          <a:bodyPr tIns="108000" bIns="72000"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de-DE" dirty="0"/>
              <a:t>Mastertext</a:t>
            </a:r>
          </a:p>
        </p:txBody>
      </p:sp>
      <p:sp>
        <p:nvSpPr>
          <p:cNvPr id="21" name="Textplatzhalter 18">
            <a:extLst>
              <a:ext uri="{FF2B5EF4-FFF2-40B4-BE49-F238E27FC236}">
                <a16:creationId xmlns:a16="http://schemas.microsoft.com/office/drawing/2014/main" id="{CA556B08-599B-461A-94C2-8831A56AA18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460000" y="5472000"/>
            <a:ext cx="3240000" cy="828000"/>
          </a:xfrm>
          <a:solidFill>
            <a:schemeClr val="tx1"/>
          </a:solidFill>
        </p:spPr>
        <p:txBody>
          <a:bodyPr tIns="108000" bIns="72000"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de-DE" dirty="0"/>
              <a:t>Mastertext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D880E8D3-8BF5-40D8-88F4-2881717F41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8166" y="357231"/>
            <a:ext cx="1329406" cy="708126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C06DDB03-92A7-45B6-BE09-E4619FCB79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822" y="482235"/>
            <a:ext cx="9624272" cy="40930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Überschrift</a:t>
            </a:r>
          </a:p>
        </p:txBody>
      </p:sp>
      <p:sp>
        <p:nvSpPr>
          <p:cNvPr id="18" name="Datumsplatzhalter 3">
            <a:extLst>
              <a:ext uri="{FF2B5EF4-FFF2-40B4-BE49-F238E27FC236}">
                <a16:creationId xmlns:a16="http://schemas.microsoft.com/office/drawing/2014/main" id="{5710A56A-6E09-4B5C-9DE8-F5E214CA46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2384" y="6393375"/>
            <a:ext cx="288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49492-4B26-4D36-8A02-D9D93969E044}" type="datetime1">
              <a:rPr lang="de-DE" smtClean="0"/>
              <a:t>18.02.2021</a:t>
            </a:fld>
            <a:endParaRPr lang="de-DE"/>
          </a:p>
        </p:txBody>
      </p:sp>
      <p:sp>
        <p:nvSpPr>
          <p:cNvPr id="22" name="Fußzeilenplatzhalter 4">
            <a:extLst>
              <a:ext uri="{FF2B5EF4-FFF2-40B4-BE49-F238E27FC236}">
                <a16:creationId xmlns:a16="http://schemas.microsoft.com/office/drawing/2014/main" id="{245B8A4B-D535-4078-A4B2-E1397B22B3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36000" y="6393375"/>
            <a:ext cx="43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Prof. Dr.-Ing. Markus Brautsch</a:t>
            </a:r>
            <a:endParaRPr lang="de-DE" dirty="0"/>
          </a:p>
        </p:txBody>
      </p:sp>
      <p:sp>
        <p:nvSpPr>
          <p:cNvPr id="23" name="Foliennummernplatzhalter 5">
            <a:extLst>
              <a:ext uri="{FF2B5EF4-FFF2-40B4-BE49-F238E27FC236}">
                <a16:creationId xmlns:a16="http://schemas.microsoft.com/office/drawing/2014/main" id="{9C43CB22-DE2C-43E6-87E1-BCD4CE476A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19616" y="6393375"/>
            <a:ext cx="288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E4516-7FFA-45CF-9DEF-85E81D8140F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7359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847C019F-EA0C-4200-A78F-0BDAF84F5FBC}"/>
              </a:ext>
            </a:extLst>
          </p:cNvPr>
          <p:cNvSpPr/>
          <p:nvPr userDrawn="1"/>
        </p:nvSpPr>
        <p:spPr>
          <a:xfrm>
            <a:off x="-65314" y="296717"/>
            <a:ext cx="10179698" cy="768640"/>
          </a:xfrm>
          <a:prstGeom prst="roundRect">
            <a:avLst>
              <a:gd name="adj" fmla="val 3036"/>
            </a:avLst>
          </a:prstGeom>
          <a:solidFill>
            <a:schemeClr val="tx1"/>
          </a:solidFill>
          <a:ln>
            <a:noFill/>
          </a:ln>
          <a:effectLst>
            <a:outerShdw blurRad="50800" dist="254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7A0E6FA2-4686-493F-AD8B-7BC18A8254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822" y="482235"/>
            <a:ext cx="9624272" cy="40930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Überschrift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8C586786-8F28-43D5-AC4E-A30A90DAF3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8166" y="357231"/>
            <a:ext cx="1329406" cy="708126"/>
          </a:xfrm>
          <a:prstGeom prst="rect">
            <a:avLst/>
          </a:prstGeom>
        </p:spPr>
      </p:pic>
      <p:sp>
        <p:nvSpPr>
          <p:cNvPr id="17" name="Datumsplatzhalter 3">
            <a:extLst>
              <a:ext uri="{FF2B5EF4-FFF2-40B4-BE49-F238E27FC236}">
                <a16:creationId xmlns:a16="http://schemas.microsoft.com/office/drawing/2014/main" id="{2FE80A2F-3D02-4745-B11E-52B538BF36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2384" y="6393375"/>
            <a:ext cx="288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4F0733-2CC1-4770-97B8-2137E728712D}" type="datetime1">
              <a:rPr lang="de-DE" smtClean="0"/>
              <a:t>18.02.2021</a:t>
            </a:fld>
            <a:endParaRPr lang="de-DE"/>
          </a:p>
        </p:txBody>
      </p:sp>
      <p:sp>
        <p:nvSpPr>
          <p:cNvPr id="18" name="Fußzeilenplatzhalter 4">
            <a:extLst>
              <a:ext uri="{FF2B5EF4-FFF2-40B4-BE49-F238E27FC236}">
                <a16:creationId xmlns:a16="http://schemas.microsoft.com/office/drawing/2014/main" id="{C9D4295A-62FC-474C-ACCA-CD18026C55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36000" y="6393375"/>
            <a:ext cx="43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Prof. Dr.-Ing. Markus Brautsch</a:t>
            </a:r>
            <a:endParaRPr lang="de-DE" dirty="0"/>
          </a:p>
        </p:txBody>
      </p:sp>
      <p:sp>
        <p:nvSpPr>
          <p:cNvPr id="19" name="Foliennummernplatzhalter 5">
            <a:extLst>
              <a:ext uri="{FF2B5EF4-FFF2-40B4-BE49-F238E27FC236}">
                <a16:creationId xmlns:a16="http://schemas.microsoft.com/office/drawing/2014/main" id="{2F611D5D-0A22-4C3E-AD02-75575453A2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19616" y="6393375"/>
            <a:ext cx="288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E4516-7FFA-45CF-9DEF-85E81D8140F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6661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rstellung-Per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847C019F-EA0C-4200-A78F-0BDAF84F5FBC}"/>
              </a:ext>
            </a:extLst>
          </p:cNvPr>
          <p:cNvSpPr/>
          <p:nvPr userDrawn="1"/>
        </p:nvSpPr>
        <p:spPr>
          <a:xfrm>
            <a:off x="-65314" y="296717"/>
            <a:ext cx="10179698" cy="768640"/>
          </a:xfrm>
          <a:prstGeom prst="roundRect">
            <a:avLst>
              <a:gd name="adj" fmla="val 3036"/>
            </a:avLst>
          </a:prstGeom>
          <a:solidFill>
            <a:schemeClr val="tx1"/>
          </a:solidFill>
          <a:ln>
            <a:noFill/>
          </a:ln>
          <a:effectLst>
            <a:outerShdw blurRad="50800" dist="254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7A0E6FA2-4686-493F-AD8B-7BC18A8254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822" y="482235"/>
            <a:ext cx="9624272" cy="40930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Überschrift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B227D6F6-F95E-46BB-9297-D29DE5A30D0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41313" y="1465263"/>
            <a:ext cx="2210820" cy="1473880"/>
          </a:xfrm>
          <a:effectLst>
            <a:outerShdw blurRad="50800" dist="38100" dir="2700000" algn="tl" rotWithShape="0">
              <a:schemeClr val="bg1">
                <a:lumMod val="65000"/>
                <a:alpha val="40000"/>
              </a:schemeClr>
            </a:outerShdw>
          </a:effectLst>
        </p:spPr>
        <p:txBody>
          <a:bodyPr/>
          <a:lstStyle>
            <a:lvl1pPr>
              <a:defRPr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C64165C-987E-46BA-B9B0-E752A164F8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32125" y="1465263"/>
            <a:ext cx="7081838" cy="372868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/>
              <a:t>Name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C4A804C0-91B3-4FCE-86D7-64949DFC6D8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1313" y="3545633"/>
            <a:ext cx="9772650" cy="2267791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lang="de-DE" sz="1400" smtClean="0">
                <a:solidFill>
                  <a:schemeClr val="tx1">
                    <a:lumMod val="75000"/>
                  </a:schemeClr>
                </a:solidFill>
                <a:effectLst/>
              </a:defRPr>
            </a:lvl1pPr>
            <a:lvl5pPr>
              <a:defRPr/>
            </a:lvl5pPr>
          </a:lstStyle>
          <a:p>
            <a:pPr lvl="0"/>
            <a:r>
              <a:rPr lang="de-DE" sz="1400" dirty="0"/>
              <a:t>Strategische Entwicklungsprozesse</a:t>
            </a:r>
          </a:p>
          <a:p>
            <a:pPr lvl="0"/>
            <a:r>
              <a:rPr lang="de-DE" sz="1400" dirty="0"/>
              <a:t>Projektmanagement</a:t>
            </a:r>
          </a:p>
          <a:p>
            <a:pPr lvl="0"/>
            <a:r>
              <a:rPr lang="de-DE" sz="1400" dirty="0"/>
              <a:t>Projektentwicklung</a:t>
            </a:r>
          </a:p>
          <a:p>
            <a:pPr lvl="0"/>
            <a:endParaRPr lang="de-DE" dirty="0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317A5994-C45B-4735-A527-BC87B9A55322}"/>
              </a:ext>
            </a:extLst>
          </p:cNvPr>
          <p:cNvSpPr txBox="1"/>
          <p:nvPr userDrawn="1"/>
        </p:nvSpPr>
        <p:spPr>
          <a:xfrm>
            <a:off x="3032125" y="2051067"/>
            <a:ext cx="2127704" cy="8821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600" dirty="0">
                <a:solidFill>
                  <a:schemeClr val="tx1">
                    <a:lumMod val="75000"/>
                  </a:schemeClr>
                </a:solidFill>
              </a:rPr>
              <a:t>Funktion:</a:t>
            </a:r>
          </a:p>
          <a:p>
            <a:r>
              <a:rPr lang="de-DE" sz="1600" dirty="0">
                <a:solidFill>
                  <a:schemeClr val="tx1">
                    <a:lumMod val="75000"/>
                  </a:schemeClr>
                </a:solidFill>
              </a:rPr>
              <a:t>Akademischer Grad:</a:t>
            </a:r>
          </a:p>
          <a:p>
            <a:r>
              <a:rPr lang="de-DE" sz="1600" dirty="0">
                <a:solidFill>
                  <a:schemeClr val="tx1">
                    <a:lumMod val="75000"/>
                  </a:schemeClr>
                </a:solidFill>
              </a:rPr>
              <a:t>Berufserfahrung: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280BA2DA-AD9E-476F-B6D3-82A60EA1BCC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56225" y="2079138"/>
            <a:ext cx="4757738" cy="200427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 dirty="0"/>
              <a:t>Geschäftsleitung</a:t>
            </a:r>
          </a:p>
        </p:txBody>
      </p:sp>
      <p:sp>
        <p:nvSpPr>
          <p:cNvPr id="19" name="Textplatzhalter 11">
            <a:extLst>
              <a:ext uri="{FF2B5EF4-FFF2-40B4-BE49-F238E27FC236}">
                <a16:creationId xmlns:a16="http://schemas.microsoft.com/office/drawing/2014/main" id="{4495556B-B996-481E-92CD-A0BCB2D5489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56225" y="2322512"/>
            <a:ext cx="4757738" cy="200427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 dirty="0"/>
              <a:t>Dipl.-Ing.</a:t>
            </a:r>
          </a:p>
        </p:txBody>
      </p:sp>
      <p:sp>
        <p:nvSpPr>
          <p:cNvPr id="20" name="Textplatzhalter 11">
            <a:extLst>
              <a:ext uri="{FF2B5EF4-FFF2-40B4-BE49-F238E27FC236}">
                <a16:creationId xmlns:a16="http://schemas.microsoft.com/office/drawing/2014/main" id="{D5AD8068-601A-4C56-8D97-AFB9A830C05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56225" y="2565739"/>
            <a:ext cx="4757738" cy="200427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 dirty="0"/>
              <a:t>25 Jahre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1502B2C4-F9AD-4A55-933D-6C245C3C6B43}"/>
              </a:ext>
            </a:extLst>
          </p:cNvPr>
          <p:cNvSpPr txBox="1"/>
          <p:nvPr userDrawn="1"/>
        </p:nvSpPr>
        <p:spPr>
          <a:xfrm>
            <a:off x="270589" y="3174177"/>
            <a:ext cx="5085636" cy="25482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600" dirty="0">
                <a:solidFill>
                  <a:schemeClr val="tx1">
                    <a:lumMod val="75000"/>
                  </a:schemeClr>
                </a:solidFill>
              </a:rPr>
              <a:t>Fachliche Schwerpunkte: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56BE1C03-455A-4896-977D-FD79CF2347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8166" y="357231"/>
            <a:ext cx="1329406" cy="708126"/>
          </a:xfrm>
          <a:prstGeom prst="rect">
            <a:avLst/>
          </a:prstGeom>
        </p:spPr>
      </p:pic>
      <p:sp>
        <p:nvSpPr>
          <p:cNvPr id="25" name="Datumsplatzhalter 3">
            <a:extLst>
              <a:ext uri="{FF2B5EF4-FFF2-40B4-BE49-F238E27FC236}">
                <a16:creationId xmlns:a16="http://schemas.microsoft.com/office/drawing/2014/main" id="{7725AF4F-DE99-48E6-BBA3-C778BA82C7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2384" y="6393375"/>
            <a:ext cx="288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E02071-A0FF-40E6-B0C0-E12BCC78C0C3}" type="datetime1">
              <a:rPr lang="de-DE" smtClean="0"/>
              <a:t>18.02.2021</a:t>
            </a:fld>
            <a:endParaRPr lang="de-DE"/>
          </a:p>
        </p:txBody>
      </p:sp>
      <p:sp>
        <p:nvSpPr>
          <p:cNvPr id="26" name="Fußzeilenplatzhalter 4">
            <a:extLst>
              <a:ext uri="{FF2B5EF4-FFF2-40B4-BE49-F238E27FC236}">
                <a16:creationId xmlns:a16="http://schemas.microsoft.com/office/drawing/2014/main" id="{A422BC43-CB28-4D83-8295-F5BF7472FE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36000" y="6393375"/>
            <a:ext cx="43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Prof. Dr.-Ing. Markus Brautsch</a:t>
            </a:r>
            <a:endParaRPr lang="de-DE" dirty="0"/>
          </a:p>
        </p:txBody>
      </p:sp>
      <p:sp>
        <p:nvSpPr>
          <p:cNvPr id="27" name="Foliennummernplatzhalter 5">
            <a:extLst>
              <a:ext uri="{FF2B5EF4-FFF2-40B4-BE49-F238E27FC236}">
                <a16:creationId xmlns:a16="http://schemas.microsoft.com/office/drawing/2014/main" id="{83D5AA75-9229-49C5-94F1-89F24EAB28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19616" y="6393375"/>
            <a:ext cx="288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E4516-7FFA-45CF-9DEF-85E81D8140F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3594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0AA5F76-F599-46B8-BD48-4459D779D8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0000" y="1440000"/>
            <a:ext cx="6660000" cy="4860000"/>
          </a:xfrm>
        </p:spPr>
        <p:txBody>
          <a:bodyPr/>
          <a:lstStyle>
            <a:lvl1pPr>
              <a:buClr>
                <a:schemeClr val="tx2"/>
              </a:buClr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>
              <a:buClr>
                <a:schemeClr val="tx2"/>
              </a:buClr>
              <a:defRPr sz="2000">
                <a:solidFill>
                  <a:schemeClr val="tx1">
                    <a:lumMod val="75000"/>
                  </a:schemeClr>
                </a:solidFill>
              </a:defRPr>
            </a:lvl2pPr>
            <a:lvl3pPr>
              <a:buClr>
                <a:schemeClr val="tx2"/>
              </a:buClr>
              <a:defRPr sz="2000">
                <a:solidFill>
                  <a:schemeClr val="tx1">
                    <a:lumMod val="75000"/>
                  </a:schemeClr>
                </a:solidFill>
              </a:defRPr>
            </a:lvl3pPr>
            <a:lvl4pPr>
              <a:buClr>
                <a:schemeClr val="tx2"/>
              </a:buClr>
              <a:defRPr sz="1800">
                <a:solidFill>
                  <a:schemeClr val="tx1">
                    <a:lumMod val="75000"/>
                  </a:schemeClr>
                </a:solidFill>
              </a:defRPr>
            </a:lvl4pPr>
            <a:lvl5pPr>
              <a:buClr>
                <a:schemeClr val="tx2"/>
              </a:buClr>
              <a:defRPr sz="1800">
                <a:solidFill>
                  <a:schemeClr val="tx1">
                    <a:lumMod val="7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75619AA-3DD6-4530-B193-72058072C9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2000" y="1440000"/>
            <a:ext cx="4368000" cy="486000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de-DE" sz="16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de-DE"/>
              <a:t>Mastertextformat bearbeiten</a:t>
            </a:r>
          </a:p>
        </p:txBody>
      </p:sp>
      <p:sp>
        <p:nvSpPr>
          <p:cNvPr id="10" name="Rechteck: abgerundete Ecken 9">
            <a:extLst>
              <a:ext uri="{FF2B5EF4-FFF2-40B4-BE49-F238E27FC236}">
                <a16:creationId xmlns:a16="http://schemas.microsoft.com/office/drawing/2014/main" id="{EB26CFB4-FDF4-4691-BF3A-FBDF543A4AAF}"/>
              </a:ext>
            </a:extLst>
          </p:cNvPr>
          <p:cNvSpPr/>
          <p:nvPr userDrawn="1"/>
        </p:nvSpPr>
        <p:spPr>
          <a:xfrm>
            <a:off x="-65314" y="296717"/>
            <a:ext cx="10179698" cy="768640"/>
          </a:xfrm>
          <a:prstGeom prst="roundRect">
            <a:avLst>
              <a:gd name="adj" fmla="val 3036"/>
            </a:avLst>
          </a:prstGeom>
          <a:solidFill>
            <a:schemeClr val="tx1"/>
          </a:solidFill>
          <a:ln>
            <a:noFill/>
          </a:ln>
          <a:effectLst>
            <a:outerShdw blurRad="50800" dist="254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0CD50DE8-F907-4137-9334-04AEB7783B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0822" y="482235"/>
            <a:ext cx="9624272" cy="40930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Überschrift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8EBFA6CF-28D4-401B-B64E-C9B087DA41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8166" y="357231"/>
            <a:ext cx="1329406" cy="708126"/>
          </a:xfrm>
          <a:prstGeom prst="rect">
            <a:avLst/>
          </a:prstGeom>
        </p:spPr>
      </p:pic>
      <p:sp>
        <p:nvSpPr>
          <p:cNvPr id="16" name="Datumsplatzhalter 3">
            <a:extLst>
              <a:ext uri="{FF2B5EF4-FFF2-40B4-BE49-F238E27FC236}">
                <a16:creationId xmlns:a16="http://schemas.microsoft.com/office/drawing/2014/main" id="{FE748B37-86AF-45FE-B9FC-2A878053AF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2384" y="6393375"/>
            <a:ext cx="288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E35582-D830-494B-AEF7-A310C7C88D7E}" type="datetime1">
              <a:rPr lang="de-DE" smtClean="0"/>
              <a:t>18.02.2021</a:t>
            </a:fld>
            <a:endParaRPr lang="de-DE"/>
          </a:p>
        </p:txBody>
      </p:sp>
      <p:sp>
        <p:nvSpPr>
          <p:cNvPr id="17" name="Fußzeilenplatzhalter 4">
            <a:extLst>
              <a:ext uri="{FF2B5EF4-FFF2-40B4-BE49-F238E27FC236}">
                <a16:creationId xmlns:a16="http://schemas.microsoft.com/office/drawing/2014/main" id="{A885A5D0-3120-45CB-B732-8C22B8301B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36000" y="6393375"/>
            <a:ext cx="43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Prof. Dr.-Ing. Markus Brautsch</a:t>
            </a:r>
            <a:endParaRPr lang="de-DE" dirty="0"/>
          </a:p>
        </p:txBody>
      </p:sp>
      <p:sp>
        <p:nvSpPr>
          <p:cNvPr id="18" name="Foliennummernplatzhalter 5">
            <a:extLst>
              <a:ext uri="{FF2B5EF4-FFF2-40B4-BE49-F238E27FC236}">
                <a16:creationId xmlns:a16="http://schemas.microsoft.com/office/drawing/2014/main" id="{1609E75F-49B4-42AB-BF63-FC7F22E369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19616" y="6393375"/>
            <a:ext cx="288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E4516-7FFA-45CF-9DEF-85E81D8140F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0320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AEA69BF7-5586-48EB-B75D-054E9AF14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000" y="482400"/>
            <a:ext cx="10814184" cy="6064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D20CCFA-0CF4-4ED0-AE2C-771180E9C2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2384" y="1440000"/>
            <a:ext cx="11207231" cy="486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81F4E2C-5B60-4DA1-AD4A-1C8F31CDF4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2384" y="6393375"/>
            <a:ext cx="288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069A71-CC6B-4965-BB0D-168DED20B7D5}" type="datetime1">
              <a:rPr lang="de-DE" smtClean="0"/>
              <a:t>18.02.2021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BF1371C-1F45-44B6-BA5E-5AA8D5D483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36000" y="6393375"/>
            <a:ext cx="43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Prof. Dr.-Ing. Markus Brautsch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AE17740-E333-4B2C-8C5D-BA481B1E9F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19616" y="6393375"/>
            <a:ext cx="288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E4516-7FFA-45CF-9DEF-85E81D8140F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6928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51" r:id="rId3"/>
    <p:sldLayoutId id="2147483652" r:id="rId4"/>
    <p:sldLayoutId id="2147483653" r:id="rId5"/>
    <p:sldLayoutId id="2147483668" r:id="rId6"/>
    <p:sldLayoutId id="2147483654" r:id="rId7"/>
    <p:sldLayoutId id="2147483670" r:id="rId8"/>
    <p:sldLayoutId id="2147483656" r:id="rId9"/>
    <p:sldLayoutId id="2147483657" r:id="rId10"/>
    <p:sldLayoutId id="2147483663" r:id="rId11"/>
    <p:sldLayoutId id="2147483671" r:id="rId12"/>
    <p:sldLayoutId id="2147483672" r:id="rId13"/>
    <p:sldLayoutId id="2147483661" r:id="rId14"/>
    <p:sldLayoutId id="2147483664" r:id="rId15"/>
    <p:sldLayoutId id="2147483662" r:id="rId16"/>
    <p:sldLayoutId id="2147483665" r:id="rId17"/>
    <p:sldLayoutId id="2147483655" r:id="rId18"/>
    <p:sldLayoutId id="2147483658" r:id="rId19"/>
    <p:sldLayoutId id="2147483659" r:id="rId20"/>
    <p:sldLayoutId id="2147483673" r:id="rId2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4pPr>
      <a:lvl5pPr marL="211455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feam.de/" TargetMode="Externa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tj.de/projektfoerderung/nationale-klimaschutzinitiative/kommunalrichtlinie/netzwerke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ffizienznetzwerke.org/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cs-CZ" dirty="0"/>
              <a:t>Koncepce</a:t>
            </a:r>
            <a:r>
              <a:rPr lang="de-DE" sz="5300" dirty="0"/>
              <a:t/>
            </a:r>
            <a:br>
              <a:rPr lang="de-DE" sz="5300" dirty="0"/>
            </a:br>
            <a:r>
              <a:rPr lang="cs-CZ" sz="5300" dirty="0"/>
              <a:t>sítí energetické účinnosti</a:t>
            </a:r>
            <a:r>
              <a:rPr lang="de-DE" sz="5300" dirty="0"/>
              <a:t/>
            </a:r>
            <a:br>
              <a:rPr lang="de-DE" sz="5300" dirty="0"/>
            </a:br>
            <a:r>
              <a:rPr lang="de-DE" sz="2000" dirty="0"/>
              <a:t>Dipl. Ing. (FH) Maximilian Conrad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endParaRPr lang="de-DE" sz="1600" dirty="0"/>
          </a:p>
          <a:p>
            <a:endParaRPr lang="de-DE" sz="1600" dirty="0"/>
          </a:p>
          <a:p>
            <a:r>
              <a:rPr lang="de-DE" sz="1200" dirty="0"/>
              <a:t>Institut für Energietechnik </a:t>
            </a:r>
            <a:r>
              <a:rPr lang="de-DE" sz="1200" dirty="0" err="1"/>
              <a:t>IfE</a:t>
            </a:r>
            <a:r>
              <a:rPr lang="de-DE" sz="1200" dirty="0"/>
              <a:t> GmbH</a:t>
            </a:r>
            <a:r>
              <a:rPr lang="cs-CZ" sz="1200" dirty="0"/>
              <a:t> (Ústav pro energetiku)</a:t>
            </a:r>
            <a:endParaRPr lang="de-DE" sz="1200" dirty="0"/>
          </a:p>
          <a:p>
            <a:r>
              <a:rPr lang="cs-CZ" sz="1200" dirty="0"/>
              <a:t>při Východobavorské technické vysoké škole </a:t>
            </a:r>
            <a:r>
              <a:rPr lang="de-DE" sz="1200" dirty="0"/>
              <a:t>Amberg-Weiden</a:t>
            </a:r>
          </a:p>
          <a:p>
            <a:r>
              <a:rPr lang="de-DE" sz="1200" dirty="0"/>
              <a:t>Kaiser-Wilhelm-Ring 23a</a:t>
            </a:r>
          </a:p>
          <a:p>
            <a:r>
              <a:rPr lang="de-DE" sz="1200" dirty="0"/>
              <a:t>92224 Amberg</a:t>
            </a:r>
          </a:p>
        </p:txBody>
      </p:sp>
    </p:spTree>
    <p:extLst>
      <p:ext uri="{BB962C8B-B14F-4D97-AF65-F5344CB8AC3E}">
        <p14:creationId xmlns:p14="http://schemas.microsoft.com/office/powerpoint/2010/main" val="24175679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39E4571F-DB8B-4622-B593-5CBF00AF2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Průběh sítě energetické účinnosti </a:t>
            </a:r>
            <a:r>
              <a:rPr lang="cs-CZ" u="sng" dirty="0"/>
              <a:t>pro obce</a:t>
            </a:r>
            <a:endParaRPr lang="de-DE" u="sng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7EBD8C0-0F81-43D2-BFE7-F69EDFD6B23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4FD29BD-7C44-4696-A899-5371159A3DEE}" type="datetime1">
              <a:rPr lang="de-DE" smtClean="0"/>
              <a:t>18.02.2021</a:t>
            </a:fld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457274D-D7E2-4689-8774-0588BC3404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24E4516-7FFA-45CF-9DEF-85E81D8140FD}" type="slidenum">
              <a:rPr lang="de-DE" smtClean="0"/>
              <a:t>10</a:t>
            </a:fld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2E1A3FA3-9419-4A33-BB03-6AC6EF937371}"/>
              </a:ext>
            </a:extLst>
          </p:cNvPr>
          <p:cNvSpPr/>
          <p:nvPr/>
        </p:nvSpPr>
        <p:spPr>
          <a:xfrm>
            <a:off x="4302487" y="1138335"/>
            <a:ext cx="3696315" cy="9331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>
                <a:solidFill>
                  <a:srgbClr val="94877C"/>
                </a:solidFill>
              </a:rPr>
              <a:t>Síť energetické účinnosti</a:t>
            </a:r>
            <a:endParaRPr lang="de-DE" sz="2000" b="1" dirty="0">
              <a:solidFill>
                <a:srgbClr val="94877C"/>
              </a:solidFill>
            </a:endParaRPr>
          </a:p>
          <a:p>
            <a:pPr algn="ctr"/>
            <a:r>
              <a:rPr lang="cs-CZ" dirty="0">
                <a:solidFill>
                  <a:srgbClr val="94877C"/>
                </a:solidFill>
              </a:rPr>
              <a:t>Doba trvání</a:t>
            </a:r>
            <a:r>
              <a:rPr lang="de-DE" dirty="0">
                <a:solidFill>
                  <a:srgbClr val="94877C"/>
                </a:solidFill>
              </a:rPr>
              <a:t>: 3 </a:t>
            </a:r>
            <a:r>
              <a:rPr lang="cs-CZ" dirty="0">
                <a:solidFill>
                  <a:srgbClr val="94877C"/>
                </a:solidFill>
              </a:rPr>
              <a:t>roky</a:t>
            </a:r>
            <a:endParaRPr lang="de-DE" dirty="0">
              <a:solidFill>
                <a:srgbClr val="94877C"/>
              </a:solidFill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66947814-AB01-4456-843F-4C8B822AAB81}"/>
              </a:ext>
            </a:extLst>
          </p:cNvPr>
          <p:cNvSpPr/>
          <p:nvPr/>
        </p:nvSpPr>
        <p:spPr>
          <a:xfrm>
            <a:off x="1850116" y="2564904"/>
            <a:ext cx="3619458" cy="82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rgbClr val="94877C"/>
                </a:solidFill>
              </a:rPr>
              <a:t>Moderovaná networkingová setkání</a:t>
            </a:r>
            <a:endParaRPr lang="de-DE" sz="1600" b="1" dirty="0">
              <a:solidFill>
                <a:srgbClr val="94877C"/>
              </a:solidFill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BB85EB6-F467-4D8C-9A5C-206A2B6E2A51}"/>
              </a:ext>
            </a:extLst>
          </p:cNvPr>
          <p:cNvSpPr/>
          <p:nvPr/>
        </p:nvSpPr>
        <p:spPr>
          <a:xfrm>
            <a:off x="6847029" y="2564904"/>
            <a:ext cx="3619458" cy="828000"/>
          </a:xfrm>
          <a:prstGeom prst="rect">
            <a:avLst/>
          </a:prstGeom>
          <a:solidFill>
            <a:schemeClr val="accent1">
              <a:lumMod val="20000"/>
              <a:lumOff val="80000"/>
              <a:alpha val="4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rgbClr val="E6E6E6"/>
                </a:solidFill>
              </a:rPr>
              <a:t>Energetické poradenství</a:t>
            </a:r>
            <a:endParaRPr lang="de-DE" sz="1600" b="1" dirty="0">
              <a:solidFill>
                <a:srgbClr val="E6E6E6"/>
              </a:solidFill>
            </a:endParaRPr>
          </a:p>
        </p:txBody>
      </p: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21E0D285-8BBF-4FB8-9545-D63B3DE8980E}"/>
              </a:ext>
            </a:extLst>
          </p:cNvPr>
          <p:cNvCxnSpPr>
            <a:cxnSpLocks/>
            <a:stCxn id="7" idx="2"/>
            <a:endCxn id="8" idx="0"/>
          </p:cNvCxnSpPr>
          <p:nvPr/>
        </p:nvCxnSpPr>
        <p:spPr>
          <a:xfrm flipH="1">
            <a:off x="3659845" y="2071458"/>
            <a:ext cx="2490800" cy="49344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672A169D-4038-4B1D-B6A1-A20322759984}"/>
              </a:ext>
            </a:extLst>
          </p:cNvPr>
          <p:cNvCxnSpPr>
            <a:cxnSpLocks/>
            <a:stCxn id="7" idx="2"/>
            <a:endCxn id="9" idx="0"/>
          </p:cNvCxnSpPr>
          <p:nvPr/>
        </p:nvCxnSpPr>
        <p:spPr>
          <a:xfrm>
            <a:off x="6150645" y="2071458"/>
            <a:ext cx="2506113" cy="493446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7">
            <a:extLst>
              <a:ext uri="{FF2B5EF4-FFF2-40B4-BE49-F238E27FC236}">
                <a16:creationId xmlns:a16="http://schemas.microsoft.com/office/drawing/2014/main" id="{560B1739-7AA1-4838-9B3C-3E2222D52FE2}"/>
              </a:ext>
            </a:extLst>
          </p:cNvPr>
          <p:cNvCxnSpPr/>
          <p:nvPr/>
        </p:nvCxnSpPr>
        <p:spPr>
          <a:xfrm>
            <a:off x="6183596" y="2553726"/>
            <a:ext cx="0" cy="388002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>
            <a:extLst>
              <a:ext uri="{FF2B5EF4-FFF2-40B4-BE49-F238E27FC236}">
                <a16:creationId xmlns:a16="http://schemas.microsoft.com/office/drawing/2014/main" id="{7948F7D7-6B7D-4A4E-8230-8278A8230891}"/>
              </a:ext>
            </a:extLst>
          </p:cNvPr>
          <p:cNvSpPr txBox="1"/>
          <p:nvPr/>
        </p:nvSpPr>
        <p:spPr>
          <a:xfrm>
            <a:off x="1759081" y="3573016"/>
            <a:ext cx="3494867" cy="25294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spcBef>
                <a:spcPts val="1000"/>
              </a:spcBef>
              <a:buClr>
                <a:srgbClr val="F29400"/>
              </a:buClr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94877C"/>
                </a:solidFill>
                <a:ea typeface="Tahoma" panose="020B0604030504040204" pitchFamily="34" charset="0"/>
                <a:cs typeface="Tahoma" panose="020B0604030504040204" pitchFamily="34" charset="0"/>
              </a:rPr>
              <a:t>Ročně </a:t>
            </a:r>
            <a:r>
              <a:rPr lang="de-DE" sz="1600" dirty="0">
                <a:solidFill>
                  <a:srgbClr val="94877C"/>
                </a:solidFill>
                <a:ea typeface="Tahoma" panose="020B0604030504040204" pitchFamily="34" charset="0"/>
                <a:cs typeface="Tahoma" panose="020B0604030504040204" pitchFamily="34" charset="0"/>
              </a:rPr>
              <a:t>4 </a:t>
            </a:r>
            <a:r>
              <a:rPr lang="cs-CZ" sz="1600" dirty="0">
                <a:solidFill>
                  <a:srgbClr val="94877C"/>
                </a:solidFill>
                <a:ea typeface="Tahoma" panose="020B0604030504040204" pitchFamily="34" charset="0"/>
                <a:cs typeface="Tahoma" panose="020B0604030504040204" pitchFamily="34" charset="0"/>
              </a:rPr>
              <a:t>networkingová setkání </a:t>
            </a:r>
            <a:endParaRPr lang="de-DE" sz="1600" dirty="0">
              <a:solidFill>
                <a:srgbClr val="94877C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1000"/>
              </a:spcBef>
              <a:buClr>
                <a:srgbClr val="F29400"/>
              </a:buClr>
            </a:pPr>
            <a:r>
              <a:rPr lang="de-DE" sz="1600" dirty="0">
                <a:solidFill>
                  <a:srgbClr val="94877C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cs-CZ" sz="1600" dirty="0">
                <a:solidFill>
                  <a:srgbClr val="94877C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 kontinuální výměnou zkušeností</a:t>
            </a:r>
            <a:endParaRPr lang="de-DE" sz="1600" dirty="0">
              <a:solidFill>
                <a:srgbClr val="94877C"/>
              </a:solidFill>
            </a:endParaRPr>
          </a:p>
          <a:p>
            <a:pPr marL="685800" lvl="1" indent="-228600">
              <a:lnSpc>
                <a:spcPct val="150000"/>
              </a:lnSpc>
              <a:spcBef>
                <a:spcPts val="1000"/>
              </a:spcBef>
              <a:buClr>
                <a:srgbClr val="F29400"/>
              </a:buClr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94877C"/>
                </a:solidFill>
                <a:ea typeface="Tahoma" panose="020B0604030504040204" pitchFamily="34" charset="0"/>
                <a:cs typeface="Tahoma" panose="020B0604030504040204" pitchFamily="34" charset="0"/>
              </a:rPr>
              <a:t>Odborné přednášky</a:t>
            </a:r>
            <a:endParaRPr lang="de-DE" sz="1600" dirty="0">
              <a:solidFill>
                <a:srgbClr val="94877C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85800" lvl="1" indent="-228600">
              <a:lnSpc>
                <a:spcPct val="150000"/>
              </a:lnSpc>
              <a:spcBef>
                <a:spcPts val="1000"/>
              </a:spcBef>
              <a:buClr>
                <a:srgbClr val="F29400"/>
              </a:buClr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94877C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Prohlídka příkladů z praxe</a:t>
            </a:r>
            <a:endParaRPr lang="de-DE" sz="1600" dirty="0">
              <a:solidFill>
                <a:srgbClr val="94877C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lnSpc>
                <a:spcPct val="150000"/>
              </a:lnSpc>
              <a:spcBef>
                <a:spcPts val="1000"/>
              </a:spcBef>
              <a:buClr>
                <a:srgbClr val="F29400"/>
              </a:buClr>
            </a:pPr>
            <a:r>
              <a:rPr lang="de-DE" sz="1600" dirty="0">
                <a:solidFill>
                  <a:srgbClr val="94877C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de-DE" sz="1600" dirty="0">
              <a:solidFill>
                <a:srgbClr val="94877C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sz="1600" dirty="0">
              <a:solidFill>
                <a:srgbClr val="94877C"/>
              </a:solidFill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9658619E-B74A-4844-B024-BAD7ECBC62FA}"/>
              </a:ext>
            </a:extLst>
          </p:cNvPr>
          <p:cNvSpPr txBox="1"/>
          <p:nvPr/>
        </p:nvSpPr>
        <p:spPr>
          <a:xfrm>
            <a:off x="6808433" y="3573016"/>
            <a:ext cx="3810534" cy="1056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130000"/>
              </a:lnSpc>
              <a:spcBef>
                <a:spcPts val="1000"/>
              </a:spcBef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E6E6E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Energetické poradenství pro jednotlivé účastníky sítě</a:t>
            </a:r>
            <a:endParaRPr lang="de-DE" sz="1600" dirty="0">
              <a:solidFill>
                <a:srgbClr val="E6E6E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sz="1600" dirty="0">
              <a:solidFill>
                <a:srgbClr val="9487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7867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E501FD12-98D2-48CD-A00B-C4BBC54F9E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10.00 – 10.15 </a:t>
            </a:r>
            <a:r>
              <a:rPr lang="cs-CZ" dirty="0"/>
              <a:t>hod.</a:t>
            </a:r>
            <a:r>
              <a:rPr lang="de-DE" dirty="0"/>
              <a:t> 		</a:t>
            </a:r>
            <a:r>
              <a:rPr lang="cs-CZ" dirty="0"/>
              <a:t>Přivítání</a:t>
            </a:r>
            <a:endParaRPr lang="de-DE" dirty="0"/>
          </a:p>
          <a:p>
            <a:pPr marL="0" indent="0">
              <a:buNone/>
            </a:pPr>
            <a:r>
              <a:rPr lang="de-DE" sz="1500" dirty="0"/>
              <a:t>				1. </a:t>
            </a:r>
            <a:r>
              <a:rPr lang="cs-CZ" sz="1500" dirty="0"/>
              <a:t>starosta</a:t>
            </a:r>
            <a:endParaRPr lang="de-DE" sz="1500" dirty="0"/>
          </a:p>
          <a:p>
            <a:r>
              <a:rPr lang="de-DE" dirty="0"/>
              <a:t>10.15 – 10.45 </a:t>
            </a:r>
            <a:r>
              <a:rPr lang="cs-CZ" dirty="0"/>
              <a:t>hod. </a:t>
            </a:r>
            <a:r>
              <a:rPr lang="de-DE" dirty="0"/>
              <a:t>		</a:t>
            </a:r>
            <a:r>
              <a:rPr lang="cs-CZ" dirty="0"/>
              <a:t>Zpráva o stavu energetického poradenství</a:t>
            </a:r>
            <a:endParaRPr lang="de-DE" dirty="0"/>
          </a:p>
          <a:p>
            <a:pPr marL="0" indent="0">
              <a:buNone/>
            </a:pPr>
            <a:r>
              <a:rPr lang="de-DE" sz="1500" dirty="0"/>
              <a:t>				</a:t>
            </a:r>
            <a:r>
              <a:rPr lang="cs-CZ" sz="1500" dirty="0"/>
              <a:t>Ústav pro energetiku</a:t>
            </a:r>
            <a:endParaRPr lang="de-DE" sz="1500" dirty="0"/>
          </a:p>
          <a:p>
            <a:r>
              <a:rPr lang="de-DE" dirty="0"/>
              <a:t>10.45 – 12.15 </a:t>
            </a:r>
            <a:r>
              <a:rPr lang="cs-CZ" dirty="0"/>
              <a:t>hod. </a:t>
            </a:r>
            <a:r>
              <a:rPr lang="de-DE" dirty="0"/>
              <a:t>		</a:t>
            </a:r>
            <a:r>
              <a:rPr lang="cs-CZ" dirty="0"/>
              <a:t>Odborná přednáška</a:t>
            </a:r>
            <a:r>
              <a:rPr lang="de-DE" dirty="0"/>
              <a:t>: </a:t>
            </a:r>
            <a:r>
              <a:rPr lang="cs-CZ" dirty="0"/>
              <a:t>Zvyšování efektivity ČOV</a:t>
            </a:r>
            <a:endParaRPr lang="de-DE" dirty="0"/>
          </a:p>
          <a:p>
            <a:pPr marL="0" indent="0">
              <a:buNone/>
            </a:pPr>
            <a:r>
              <a:rPr lang="de-DE" sz="1500" dirty="0"/>
              <a:t>				</a:t>
            </a:r>
            <a:r>
              <a:rPr lang="cs-CZ" sz="1500" dirty="0"/>
              <a:t>Odborný referent</a:t>
            </a:r>
            <a:r>
              <a:rPr lang="de-DE" sz="1500" dirty="0"/>
              <a:t>, </a:t>
            </a:r>
            <a:r>
              <a:rPr lang="cs-CZ" sz="1500" dirty="0"/>
              <a:t>Ústav pro energetiku</a:t>
            </a:r>
            <a:endParaRPr lang="de-DE" sz="1500" dirty="0"/>
          </a:p>
          <a:p>
            <a:pPr marL="0" indent="0">
              <a:buNone/>
            </a:pPr>
            <a:endParaRPr lang="de-DE" sz="1500" dirty="0"/>
          </a:p>
          <a:p>
            <a:r>
              <a:rPr lang="de-DE" dirty="0"/>
              <a:t>12.15 – 12.45 </a:t>
            </a:r>
            <a:r>
              <a:rPr lang="cs-CZ" dirty="0"/>
              <a:t>hod. </a:t>
            </a:r>
            <a:r>
              <a:rPr lang="de-DE" dirty="0"/>
              <a:t>		</a:t>
            </a:r>
            <a:r>
              <a:rPr lang="cs-CZ" dirty="0"/>
              <a:t>Přestávka</a:t>
            </a:r>
            <a:endParaRPr lang="de-DE" dirty="0"/>
          </a:p>
          <a:p>
            <a:endParaRPr lang="de-DE" dirty="0"/>
          </a:p>
          <a:p>
            <a:r>
              <a:rPr lang="de-DE" dirty="0"/>
              <a:t>12.45 – 13.00 </a:t>
            </a:r>
            <a:r>
              <a:rPr lang="cs-CZ" dirty="0"/>
              <a:t>hod. </a:t>
            </a:r>
            <a:r>
              <a:rPr lang="de-DE" dirty="0"/>
              <a:t>		</a:t>
            </a:r>
            <a:r>
              <a:rPr lang="cs-CZ" dirty="0"/>
              <a:t>Téma a lokalita dalšího networkingového setkání</a:t>
            </a:r>
            <a:endParaRPr lang="de-DE" dirty="0"/>
          </a:p>
          <a:p>
            <a:pPr marL="0" indent="0">
              <a:lnSpc>
                <a:spcPct val="100000"/>
              </a:lnSpc>
              <a:buNone/>
            </a:pPr>
            <a:r>
              <a:rPr lang="de-DE" sz="1500" dirty="0"/>
              <a:t>				</a:t>
            </a:r>
            <a:r>
              <a:rPr lang="cs-CZ" sz="1500" dirty="0"/>
              <a:t>Ústav pro energetiku</a:t>
            </a:r>
            <a:endParaRPr lang="de-DE" sz="1500" dirty="0"/>
          </a:p>
          <a:p>
            <a:r>
              <a:rPr lang="de-DE" dirty="0"/>
              <a:t>13.00 – 14.00 </a:t>
            </a:r>
            <a:r>
              <a:rPr lang="cs-CZ" dirty="0"/>
              <a:t>hod. </a:t>
            </a:r>
            <a:r>
              <a:rPr lang="de-DE" dirty="0"/>
              <a:t>		</a:t>
            </a:r>
            <a:r>
              <a:rPr lang="cs-CZ" dirty="0"/>
              <a:t>Prohlídka čistírny odpadních vod</a:t>
            </a:r>
            <a:endParaRPr lang="de-DE" dirty="0"/>
          </a:p>
          <a:p>
            <a:pPr marL="0" indent="0">
              <a:buNone/>
            </a:pPr>
            <a:r>
              <a:rPr lang="de-DE" dirty="0"/>
              <a:t>				</a:t>
            </a:r>
            <a:r>
              <a:rPr lang="cs-CZ" sz="1500" dirty="0"/>
              <a:t>Odborný referent</a:t>
            </a:r>
            <a:r>
              <a:rPr lang="de-DE" sz="1500" dirty="0"/>
              <a:t>, </a:t>
            </a:r>
            <a:r>
              <a:rPr lang="cs-CZ" sz="1500" dirty="0"/>
              <a:t>Ústav pro energetiku</a:t>
            </a:r>
            <a:endParaRPr lang="de-DE" sz="150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4037C63-3FD3-49F7-8785-1B80FCDA1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Průběh networkingového setkání pro obce </a:t>
            </a:r>
            <a:r>
              <a:rPr lang="de-DE" dirty="0"/>
              <a:t>– </a:t>
            </a:r>
            <a:r>
              <a:rPr lang="cs-CZ" dirty="0"/>
              <a:t>program</a:t>
            </a:r>
            <a:r>
              <a:rPr lang="de-DE" dirty="0"/>
              <a:t> (</a:t>
            </a:r>
            <a:r>
              <a:rPr lang="cs-CZ" dirty="0"/>
              <a:t>příklad</a:t>
            </a:r>
            <a:r>
              <a:rPr lang="de-DE" dirty="0"/>
              <a:t>)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8348F0B-B1BF-4C05-A758-B8413B3971E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20629B9-9A39-4987-B054-D8FDC91F5849}" type="datetime1">
              <a:rPr lang="de-DE" smtClean="0"/>
              <a:t>18.02.2021</a:t>
            </a:fld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587875E-C150-43C5-97FB-899083C36C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24E4516-7FFA-45CF-9DEF-85E81D8140FD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51917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0BE6D18F-49CD-4E04-AF45-274FFB541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Průběh networkingového setkání pro obce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EFB1BAE-BB78-476F-91D6-B726A27A565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8F38401-932B-4950-A7D5-FB882E811E18}" type="datetime1">
              <a:rPr lang="de-DE" smtClean="0"/>
              <a:t>18.02.2021</a:t>
            </a:fld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CBA4729-B422-48E3-99FB-5856686242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24E4516-7FFA-45CF-9DEF-85E81D8140FD}" type="slidenum">
              <a:rPr lang="de-DE" smtClean="0"/>
              <a:t>12</a:t>
            </a:fld>
            <a:endParaRPr lang="de-DE"/>
          </a:p>
        </p:txBody>
      </p:sp>
      <p:pic>
        <p:nvPicPr>
          <p:cNvPr id="10" name="Grafik 9" descr="Ein Bild, das draußen, Schnee, Gebäude, bedeckt enthält.&#10;&#10;Automatisch generierte Beschreibung">
            <a:extLst>
              <a:ext uri="{FF2B5EF4-FFF2-40B4-BE49-F238E27FC236}">
                <a16:creationId xmlns:a16="http://schemas.microsoft.com/office/drawing/2014/main" id="{0675A99D-A906-4127-9271-B2924BDDBBD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998" y="2958548"/>
            <a:ext cx="3723264" cy="2792448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E83315CB-EBC8-4F2A-9D58-7D444444D2C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08821" y="1929364"/>
            <a:ext cx="3839998" cy="2880000"/>
          </a:xfrm>
          <a:prstGeom prst="rect">
            <a:avLst/>
          </a:prstGeom>
        </p:spPr>
      </p:pic>
      <p:pic>
        <p:nvPicPr>
          <p:cNvPr id="12" name="Inhaltsplatzhalter 6" descr="Ein Bild, das drinnen, Tisch, Person, Decke enthält.&#10;&#10;Automatisch generierte Beschreibung">
            <a:extLst>
              <a:ext uri="{FF2B5EF4-FFF2-40B4-BE49-F238E27FC236}">
                <a16:creationId xmlns:a16="http://schemas.microsoft.com/office/drawing/2014/main" id="{2F984E2E-BEBA-40BD-A78A-EEB277A9C29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22" y="1304056"/>
            <a:ext cx="3806923" cy="2855192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B258DA6E-075A-45CA-ABCA-0AB4319F0A2C}"/>
              </a:ext>
            </a:extLst>
          </p:cNvPr>
          <p:cNvSpPr txBox="1"/>
          <p:nvPr/>
        </p:nvSpPr>
        <p:spPr>
          <a:xfrm>
            <a:off x="662609" y="4326835"/>
            <a:ext cx="221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Odborné přednášky</a:t>
            </a:r>
            <a:endParaRPr lang="de-DE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E306DAF5-B5BC-47D3-8487-4447BB51A450}"/>
              </a:ext>
            </a:extLst>
          </p:cNvPr>
          <p:cNvSpPr txBox="1"/>
          <p:nvPr/>
        </p:nvSpPr>
        <p:spPr>
          <a:xfrm>
            <a:off x="4288820" y="5403755"/>
            <a:ext cx="24801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Témata pro příští </a:t>
            </a:r>
          </a:p>
          <a:p>
            <a:r>
              <a:rPr lang="cs-CZ" dirty="0"/>
              <a:t>networkingová setkání</a:t>
            </a:r>
            <a:endParaRPr lang="de-DE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2A084D45-BF3C-4F77-8A40-47F84F8E86B7}"/>
              </a:ext>
            </a:extLst>
          </p:cNvPr>
          <p:cNvSpPr txBox="1"/>
          <p:nvPr/>
        </p:nvSpPr>
        <p:spPr>
          <a:xfrm>
            <a:off x="7526944" y="5807947"/>
            <a:ext cx="2108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Prohlídka na místě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148392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39E4571F-DB8B-4622-B593-5CBF00AF2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Průběh sítě energetické účinnosti </a:t>
            </a:r>
            <a:r>
              <a:rPr lang="cs-CZ" u="sng" dirty="0"/>
              <a:t>pro obce</a:t>
            </a:r>
            <a:endParaRPr lang="de-DE" u="sng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7EBD8C0-0F81-43D2-BFE7-F69EDFD6B23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827D04F-D2EC-4BA5-8438-9FC8074AC0C4}" type="datetime1">
              <a:rPr lang="de-DE" smtClean="0"/>
              <a:t>18.02.2021</a:t>
            </a:fld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457274D-D7E2-4689-8774-0588BC3404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24E4516-7FFA-45CF-9DEF-85E81D8140FD}" type="slidenum">
              <a:rPr lang="de-DE" smtClean="0"/>
              <a:t>13</a:t>
            </a:fld>
            <a:endParaRPr lang="de-DE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7C97CFB9-A995-4B92-AB6A-8ADBADCDC719}"/>
              </a:ext>
            </a:extLst>
          </p:cNvPr>
          <p:cNvSpPr/>
          <p:nvPr/>
        </p:nvSpPr>
        <p:spPr>
          <a:xfrm>
            <a:off x="1850119" y="2564904"/>
            <a:ext cx="3619458" cy="828000"/>
          </a:xfrm>
          <a:prstGeom prst="rect">
            <a:avLst/>
          </a:prstGeom>
          <a:solidFill>
            <a:schemeClr val="accent1">
              <a:lumMod val="20000"/>
              <a:lumOff val="80000"/>
              <a:alpha val="4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rgbClr val="E6E6E6"/>
                </a:solidFill>
              </a:rPr>
              <a:t>Moderovaná networkingová setkání</a:t>
            </a:r>
            <a:endParaRPr lang="de-DE" sz="1600" b="1" dirty="0">
              <a:solidFill>
                <a:srgbClr val="E6E6E6"/>
              </a:solidFill>
            </a:endParaRP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1FD7FF50-EF61-493E-8090-C76DD2FC0FCA}"/>
              </a:ext>
            </a:extLst>
          </p:cNvPr>
          <p:cNvSpPr/>
          <p:nvPr/>
        </p:nvSpPr>
        <p:spPr>
          <a:xfrm>
            <a:off x="6847032" y="2564904"/>
            <a:ext cx="3619458" cy="82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rgbClr val="94877C"/>
                </a:solidFill>
              </a:rPr>
              <a:t>Energetické poradenství</a:t>
            </a:r>
            <a:endParaRPr lang="de-DE" sz="1600" b="1" dirty="0">
              <a:solidFill>
                <a:srgbClr val="94877C"/>
              </a:solidFill>
            </a:endParaRPr>
          </a:p>
        </p:txBody>
      </p: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D5459B45-96F8-46F7-A805-312C177493F9}"/>
              </a:ext>
            </a:extLst>
          </p:cNvPr>
          <p:cNvCxnSpPr>
            <a:cxnSpLocks/>
            <a:endCxn id="16" idx="0"/>
          </p:cNvCxnSpPr>
          <p:nvPr/>
        </p:nvCxnSpPr>
        <p:spPr>
          <a:xfrm flipH="1">
            <a:off x="3659848" y="2071458"/>
            <a:ext cx="2490800" cy="493446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A5ED4C31-C8FF-448D-83C7-5ABA3C4BDC5A}"/>
              </a:ext>
            </a:extLst>
          </p:cNvPr>
          <p:cNvCxnSpPr>
            <a:cxnSpLocks/>
            <a:endCxn id="17" idx="0"/>
          </p:cNvCxnSpPr>
          <p:nvPr/>
        </p:nvCxnSpPr>
        <p:spPr>
          <a:xfrm>
            <a:off x="6150648" y="2071458"/>
            <a:ext cx="2506113" cy="49344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feld 19">
            <a:extLst>
              <a:ext uri="{FF2B5EF4-FFF2-40B4-BE49-F238E27FC236}">
                <a16:creationId xmlns:a16="http://schemas.microsoft.com/office/drawing/2014/main" id="{F93B491F-65C2-46DE-9EFE-DB69291326E2}"/>
              </a:ext>
            </a:extLst>
          </p:cNvPr>
          <p:cNvSpPr txBox="1"/>
          <p:nvPr/>
        </p:nvSpPr>
        <p:spPr>
          <a:xfrm>
            <a:off x="1759084" y="3573016"/>
            <a:ext cx="3473836" cy="25294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spcBef>
                <a:spcPts val="1000"/>
              </a:spcBef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E6E6E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Ročně </a:t>
            </a:r>
            <a:r>
              <a:rPr lang="de-DE" sz="1600" dirty="0">
                <a:solidFill>
                  <a:srgbClr val="E6E6E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 </a:t>
            </a:r>
            <a:r>
              <a:rPr lang="cs-CZ" sz="1600" dirty="0">
                <a:solidFill>
                  <a:srgbClr val="E6E6E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networkingová setkání </a:t>
            </a:r>
            <a:r>
              <a:rPr lang="de-DE" sz="1600" dirty="0">
                <a:solidFill>
                  <a:srgbClr val="E6E6E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>
              <a:spcBef>
                <a:spcPts val="1000"/>
              </a:spcBef>
              <a:buClr>
                <a:srgbClr val="FFC000"/>
              </a:buClr>
            </a:pPr>
            <a:r>
              <a:rPr lang="de-DE" sz="1600" dirty="0">
                <a:solidFill>
                  <a:srgbClr val="E6E6E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cs-CZ" sz="1600" dirty="0">
                <a:solidFill>
                  <a:srgbClr val="E6E6E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 kontinuální výměnou zkušeností</a:t>
            </a:r>
            <a:endParaRPr lang="de-DE" sz="1600" dirty="0">
              <a:solidFill>
                <a:srgbClr val="E6E6E6"/>
              </a:solidFill>
            </a:endParaRPr>
          </a:p>
          <a:p>
            <a:pPr marL="685800" lvl="1" indent="-228600">
              <a:lnSpc>
                <a:spcPct val="150000"/>
              </a:lnSpc>
              <a:spcBef>
                <a:spcPts val="1000"/>
              </a:spcBef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E6E6E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Odborné přednášky</a:t>
            </a:r>
            <a:endParaRPr lang="de-DE" sz="1600" dirty="0">
              <a:solidFill>
                <a:srgbClr val="E6E6E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85800" lvl="1" indent="-228600">
              <a:lnSpc>
                <a:spcPct val="150000"/>
              </a:lnSpc>
              <a:spcBef>
                <a:spcPts val="1000"/>
              </a:spcBef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E6E6E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Prohlídka příkladů z praxe</a:t>
            </a:r>
            <a:endParaRPr lang="de-DE" sz="1600" dirty="0">
              <a:solidFill>
                <a:srgbClr val="E6E6E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lnSpc>
                <a:spcPct val="150000"/>
              </a:lnSpc>
              <a:spcBef>
                <a:spcPts val="1000"/>
              </a:spcBef>
              <a:buClr>
                <a:srgbClr val="F29400"/>
              </a:buClr>
            </a:pPr>
            <a:r>
              <a:rPr lang="de-DE" sz="1600" dirty="0">
                <a:solidFill>
                  <a:srgbClr val="94877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de-DE" sz="1600" dirty="0">
              <a:solidFill>
                <a:srgbClr val="94877C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sz="1600" dirty="0">
              <a:solidFill>
                <a:srgbClr val="94877C"/>
              </a:solidFill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195003C2-DFF4-459A-8F8A-A0480B858ECC}"/>
              </a:ext>
            </a:extLst>
          </p:cNvPr>
          <p:cNvSpPr txBox="1"/>
          <p:nvPr/>
        </p:nvSpPr>
        <p:spPr>
          <a:xfrm>
            <a:off x="6800625" y="3565201"/>
            <a:ext cx="4071633" cy="699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130000"/>
              </a:lnSpc>
              <a:spcBef>
                <a:spcPts val="1000"/>
              </a:spcBef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94877C"/>
                </a:solidFill>
                <a:ea typeface="Tahoma" panose="020B0604030504040204" pitchFamily="34" charset="0"/>
                <a:cs typeface="Tahoma" panose="020B0604030504040204" pitchFamily="34" charset="0"/>
              </a:rPr>
              <a:t>Energetické poradenství pro jednotlivé účastníky sítě</a:t>
            </a:r>
            <a:endParaRPr lang="de-DE" sz="1600" dirty="0">
              <a:solidFill>
                <a:srgbClr val="94877C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2" name="Gerade Verbindung 7">
            <a:extLst>
              <a:ext uri="{FF2B5EF4-FFF2-40B4-BE49-F238E27FC236}">
                <a16:creationId xmlns:a16="http://schemas.microsoft.com/office/drawing/2014/main" id="{2D9E9F0F-1136-4632-8A16-7F9EEA9D3515}"/>
              </a:ext>
            </a:extLst>
          </p:cNvPr>
          <p:cNvCxnSpPr/>
          <p:nvPr/>
        </p:nvCxnSpPr>
        <p:spPr>
          <a:xfrm>
            <a:off x="6144521" y="2553726"/>
            <a:ext cx="0" cy="388002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hteck 12">
            <a:extLst>
              <a:ext uri="{FF2B5EF4-FFF2-40B4-BE49-F238E27FC236}">
                <a16:creationId xmlns:a16="http://schemas.microsoft.com/office/drawing/2014/main" id="{02A9F3BE-52A8-4A23-B09A-59E7A85A181B}"/>
              </a:ext>
            </a:extLst>
          </p:cNvPr>
          <p:cNvSpPr/>
          <p:nvPr/>
        </p:nvSpPr>
        <p:spPr>
          <a:xfrm>
            <a:off x="4302487" y="1138335"/>
            <a:ext cx="3696315" cy="9331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>
                <a:solidFill>
                  <a:srgbClr val="94877C"/>
                </a:solidFill>
              </a:rPr>
              <a:t>Síť energetické účinnosti</a:t>
            </a:r>
            <a:endParaRPr lang="de-DE" sz="2000" b="1" dirty="0">
              <a:solidFill>
                <a:srgbClr val="94877C"/>
              </a:solidFill>
            </a:endParaRPr>
          </a:p>
          <a:p>
            <a:pPr algn="ctr"/>
            <a:r>
              <a:rPr lang="cs-CZ" sz="2000" dirty="0">
                <a:solidFill>
                  <a:srgbClr val="94877C"/>
                </a:solidFill>
              </a:rPr>
              <a:t>Doba trvání</a:t>
            </a:r>
            <a:r>
              <a:rPr lang="de-DE" sz="2000" dirty="0">
                <a:solidFill>
                  <a:srgbClr val="94877C"/>
                </a:solidFill>
              </a:rPr>
              <a:t>: 3 </a:t>
            </a:r>
            <a:r>
              <a:rPr lang="cs-CZ" sz="2000" dirty="0">
                <a:solidFill>
                  <a:srgbClr val="94877C"/>
                </a:solidFill>
              </a:rPr>
              <a:t>roky</a:t>
            </a:r>
            <a:endParaRPr lang="de-DE" sz="2000" dirty="0">
              <a:solidFill>
                <a:srgbClr val="9487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3252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DBE35F88-F244-4547-8257-2D3A70350C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84" y="1440000"/>
            <a:ext cx="10778996" cy="4860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dirty="0"/>
              <a:t>Koordinační schůzka mezi zaměstnanci správy obce a energetickým poradcem Ústavu pro energetiku</a:t>
            </a:r>
            <a:endParaRPr lang="de-DE" dirty="0"/>
          </a:p>
          <a:p>
            <a:pPr>
              <a:lnSpc>
                <a:spcPct val="150000"/>
              </a:lnSpc>
            </a:pPr>
            <a:r>
              <a:rPr lang="cs-CZ" dirty="0"/>
              <a:t>Vypracování katalogu opatření s relevantními energetickými projekty</a:t>
            </a:r>
            <a:r>
              <a:rPr lang="de-DE" dirty="0"/>
              <a:t>, </a:t>
            </a:r>
            <a:r>
              <a:rPr lang="cs-CZ" dirty="0"/>
              <a:t>které mají být v rámci energetického poradenství přezkoumány</a:t>
            </a:r>
            <a:endParaRPr lang="de-DE" dirty="0"/>
          </a:p>
          <a:p>
            <a:pPr>
              <a:lnSpc>
                <a:spcPct val="150000"/>
              </a:lnSpc>
            </a:pPr>
            <a:r>
              <a:rPr lang="cs-CZ" dirty="0"/>
              <a:t>Energetické poradenství</a:t>
            </a:r>
            <a:endParaRPr lang="de-DE" dirty="0"/>
          </a:p>
          <a:p>
            <a:pPr lvl="1">
              <a:lnSpc>
                <a:spcPct val="150000"/>
              </a:lnSpc>
            </a:pPr>
            <a:r>
              <a:rPr lang="cs-CZ" dirty="0"/>
              <a:t>Technické výpočty proveditelnosti</a:t>
            </a:r>
            <a:endParaRPr lang="de-DE" dirty="0"/>
          </a:p>
          <a:p>
            <a:pPr lvl="1">
              <a:lnSpc>
                <a:spcPct val="150000"/>
              </a:lnSpc>
            </a:pPr>
            <a:r>
              <a:rPr lang="cs-CZ" dirty="0"/>
              <a:t>Sledování hospodárnosti </a:t>
            </a:r>
            <a:r>
              <a:rPr lang="de-DE" dirty="0"/>
              <a:t>/ </a:t>
            </a:r>
            <a:r>
              <a:rPr lang="cs-CZ" dirty="0"/>
              <a:t>ekologické bilance</a:t>
            </a:r>
            <a:endParaRPr lang="de-DE" dirty="0"/>
          </a:p>
          <a:p>
            <a:pPr lvl="1">
              <a:lnSpc>
                <a:spcPct val="150000"/>
              </a:lnSpc>
            </a:pPr>
            <a:r>
              <a:rPr lang="cs-CZ" dirty="0"/>
              <a:t>Doporučená opatření</a:t>
            </a: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BE7FDCE-0A8C-4B49-AC96-9548DDA6A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Průběh energetického poradenství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EABC97D-BD77-4946-82C5-D27BA84B4D9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B4CC3CF-9C85-4028-AB6A-9F4A91E6B672}" type="datetime1">
              <a:rPr lang="de-DE" smtClean="0"/>
              <a:t>18.02.2021</a:t>
            </a:fld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5A3460C-1B61-408A-840C-F45B5A17E8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24E4516-7FFA-45CF-9DEF-85E81D8140FD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09088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dirty="0"/>
              <a:t>Projekty sledované v rámci energetického poradenství mohou být velmi různorodé </a:t>
            </a:r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cs-CZ" dirty="0">
                <a:sym typeface="Wingdings" panose="05000000000000000000" pitchFamily="2" charset="2"/>
              </a:rPr>
              <a:t>nezbytně nutný je ovšem ohled na snižování emisí </a:t>
            </a:r>
            <a:r>
              <a:rPr lang="de-DE" dirty="0"/>
              <a:t>CO</a:t>
            </a:r>
            <a:r>
              <a:rPr lang="de-DE" baseline="-25000" dirty="0"/>
              <a:t>2</a:t>
            </a:r>
            <a:endParaRPr lang="de-DE" dirty="0"/>
          </a:p>
          <a:p>
            <a:pPr>
              <a:lnSpc>
                <a:spcPct val="150000"/>
              </a:lnSpc>
            </a:pPr>
            <a:r>
              <a:rPr lang="cs-CZ" dirty="0"/>
              <a:t>Výňatek z možných témat energetického poradenství</a:t>
            </a:r>
            <a:r>
              <a:rPr lang="de-DE" dirty="0"/>
              <a:t>:</a:t>
            </a:r>
          </a:p>
          <a:p>
            <a:pPr lvl="1">
              <a:lnSpc>
                <a:spcPct val="150000"/>
              </a:lnSpc>
            </a:pPr>
            <a:r>
              <a:rPr lang="cs-CZ" dirty="0">
                <a:solidFill>
                  <a:srgbClr val="F29400"/>
                </a:solidFill>
              </a:rPr>
              <a:t>Klimaticky šetrná stavba budov </a:t>
            </a:r>
            <a:r>
              <a:rPr lang="de-DE" dirty="0">
                <a:solidFill>
                  <a:srgbClr val="F29400"/>
                </a:solidFill>
              </a:rPr>
              <a:t>/ </a:t>
            </a:r>
            <a:r>
              <a:rPr lang="cs-CZ" dirty="0">
                <a:solidFill>
                  <a:srgbClr val="F29400"/>
                </a:solidFill>
              </a:rPr>
              <a:t>sanace</a:t>
            </a:r>
            <a:endParaRPr lang="de-DE" sz="1800" dirty="0"/>
          </a:p>
          <a:p>
            <a:pPr lvl="1">
              <a:lnSpc>
                <a:spcPct val="150000"/>
              </a:lnSpc>
            </a:pPr>
            <a:r>
              <a:rPr lang="cs-CZ" dirty="0">
                <a:solidFill>
                  <a:srgbClr val="F29400"/>
                </a:solidFill>
              </a:rPr>
              <a:t>Klimaticky šetrné územní plány </a:t>
            </a:r>
            <a:r>
              <a:rPr lang="de-DE" sz="1600" dirty="0"/>
              <a:t>(</a:t>
            </a:r>
            <a:r>
              <a:rPr lang="cs-CZ" sz="1600" dirty="0"/>
              <a:t>propojení sektorů elektřina </a:t>
            </a:r>
            <a:r>
              <a:rPr lang="de-DE" sz="1600" dirty="0"/>
              <a:t>– </a:t>
            </a:r>
            <a:r>
              <a:rPr lang="cs-CZ" sz="1600" dirty="0"/>
              <a:t>teplo </a:t>
            </a:r>
            <a:r>
              <a:rPr lang="de-DE" sz="1600" dirty="0"/>
              <a:t>– </a:t>
            </a:r>
            <a:r>
              <a:rPr lang="cs-CZ" sz="1600" dirty="0"/>
              <a:t>mobility</a:t>
            </a:r>
            <a:r>
              <a:rPr lang="de-DE" sz="1600" dirty="0"/>
              <a:t>, </a:t>
            </a:r>
            <a:r>
              <a:rPr lang="cs-CZ" sz="1600" dirty="0"/>
              <a:t>fotovoltaika</a:t>
            </a:r>
            <a:r>
              <a:rPr lang="de-DE" sz="1600" dirty="0"/>
              <a:t>, </a:t>
            </a:r>
            <a:r>
              <a:rPr lang="cs-CZ" sz="1600" dirty="0"/>
              <a:t>rozvody tepla atd.</a:t>
            </a:r>
            <a:r>
              <a:rPr lang="de-DE" sz="1600" dirty="0"/>
              <a:t>)</a:t>
            </a:r>
          </a:p>
          <a:p>
            <a:pPr lvl="1">
              <a:lnSpc>
                <a:spcPct val="150000"/>
              </a:lnSpc>
            </a:pPr>
            <a:r>
              <a:rPr lang="cs-CZ" dirty="0">
                <a:solidFill>
                  <a:srgbClr val="F29400"/>
                </a:solidFill>
              </a:rPr>
              <a:t>Budování obnovitelných zdrojů energie</a:t>
            </a:r>
            <a:endParaRPr lang="de-DE" dirty="0">
              <a:solidFill>
                <a:srgbClr val="F29400"/>
              </a:solidFill>
            </a:endParaRPr>
          </a:p>
          <a:p>
            <a:pPr lvl="1">
              <a:lnSpc>
                <a:spcPct val="150000"/>
              </a:lnSpc>
            </a:pPr>
            <a:r>
              <a:rPr lang="cs-CZ" dirty="0">
                <a:solidFill>
                  <a:srgbClr val="F29400"/>
                </a:solidFill>
              </a:rPr>
              <a:t>Vodíková strategie</a:t>
            </a:r>
            <a:endParaRPr lang="de-DE" dirty="0">
              <a:solidFill>
                <a:srgbClr val="F29400"/>
              </a:solidFill>
            </a:endParaRPr>
          </a:p>
          <a:p>
            <a:pPr lvl="1">
              <a:lnSpc>
                <a:spcPct val="150000"/>
              </a:lnSpc>
            </a:pPr>
            <a:r>
              <a:rPr lang="cs-CZ" dirty="0">
                <a:solidFill>
                  <a:srgbClr val="F29400"/>
                </a:solidFill>
              </a:rPr>
              <a:t>Trvale udržitelná mobility</a:t>
            </a:r>
            <a:endParaRPr lang="de-DE" dirty="0">
              <a:solidFill>
                <a:srgbClr val="F29400"/>
              </a:solidFill>
            </a:endParaRPr>
          </a:p>
          <a:p>
            <a:pPr lvl="1">
              <a:lnSpc>
                <a:spcPct val="150000"/>
              </a:lnSpc>
            </a:pPr>
            <a:r>
              <a:rPr lang="cs-CZ" dirty="0"/>
              <a:t>atd</a:t>
            </a:r>
            <a:r>
              <a:rPr lang="de-DE" dirty="0"/>
              <a:t>.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Možná témata pro energetické poradenství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CC5ABF8-75BD-404E-A525-ED9101D37E0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76886A7-C9B6-4DEB-ABF7-4BE388CC2778}" type="datetime1">
              <a:rPr lang="de-DE" smtClean="0"/>
              <a:t>18.02.2021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24E4516-7FFA-45CF-9DEF-85E81D8140FD}" type="slidenum">
              <a:rPr lang="de-DE" smtClean="0"/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17358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E4CC4B5-5D0C-4940-9FCA-0C9401BAF282}" type="datetime1">
              <a:rPr lang="de-DE" smtClean="0"/>
              <a:t>18.02.2021</a:t>
            </a:fld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AD9A1C-98D0-4EC5-9DA1-D40FA09F6DEE}" type="slidenum">
              <a:rPr lang="de-DE" smtClean="0"/>
              <a:pPr/>
              <a:t>16</a:t>
            </a:fld>
            <a:endParaRPr lang="de-DE" dirty="0"/>
          </a:p>
        </p:txBody>
      </p:sp>
      <p:sp>
        <p:nvSpPr>
          <p:cNvPr id="7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  <a:spcAft>
                <a:spcPts val="100"/>
              </a:spcAft>
              <a:buClr>
                <a:srgbClr val="F29400"/>
              </a:buClr>
            </a:pPr>
            <a:r>
              <a:rPr lang="cs-CZ" dirty="0">
                <a:uFill>
                  <a:solidFill>
                    <a:srgbClr val="F29400"/>
                  </a:solidFill>
                </a:uFill>
              </a:rPr>
              <a:t>Příklad energetického poradenství</a:t>
            </a:r>
            <a:r>
              <a:rPr lang="de-DE" dirty="0">
                <a:uFill>
                  <a:solidFill>
                    <a:srgbClr val="F29400"/>
                  </a:solidFill>
                </a:uFill>
              </a:rPr>
              <a:t>: </a:t>
            </a:r>
            <a:r>
              <a:rPr lang="cs-CZ" dirty="0">
                <a:uFill>
                  <a:solidFill>
                    <a:srgbClr val="F29400"/>
                  </a:solidFill>
                </a:uFill>
              </a:rPr>
              <a:t>Vytvoření katalogu opatření</a:t>
            </a:r>
            <a:endParaRPr lang="de-DE" dirty="0">
              <a:uFill>
                <a:solidFill>
                  <a:srgbClr val="F29400"/>
                </a:solidFill>
              </a:uFill>
            </a:endParaRPr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0327143"/>
              </p:ext>
            </p:extLst>
          </p:nvPr>
        </p:nvGraphicFramePr>
        <p:xfrm>
          <a:off x="1782206" y="2044662"/>
          <a:ext cx="8658580" cy="31172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08338">
                  <a:extLst>
                    <a:ext uri="{9D8B030D-6E8A-4147-A177-3AD203B41FA5}">
                      <a16:colId xmlns:a16="http://schemas.microsoft.com/office/drawing/2014/main" val="638114749"/>
                    </a:ext>
                  </a:extLst>
                </a:gridCol>
                <a:gridCol w="3114872">
                  <a:extLst>
                    <a:ext uri="{9D8B030D-6E8A-4147-A177-3AD203B41FA5}">
                      <a16:colId xmlns:a16="http://schemas.microsoft.com/office/drawing/2014/main" val="4059805120"/>
                    </a:ext>
                  </a:extLst>
                </a:gridCol>
                <a:gridCol w="4735370">
                  <a:extLst>
                    <a:ext uri="{9D8B030D-6E8A-4147-A177-3AD203B41FA5}">
                      <a16:colId xmlns:a16="http://schemas.microsoft.com/office/drawing/2014/main" val="1276450413"/>
                    </a:ext>
                  </a:extLst>
                </a:gridCol>
              </a:tblGrid>
              <a:tr h="3463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Opatření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Popis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20231436"/>
                  </a:ext>
                </a:extLst>
              </a:tr>
              <a:tr h="10390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Fotovoltaická elektrárna pro radnici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Audit k instalaci fotovoltaické elektrárny s maximálním vlastním využitím vyrobené elektřiny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37817488"/>
                  </a:ext>
                </a:extLst>
              </a:tr>
              <a:tr h="10390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Centrální systém zásobování teplem pro bazén, sportovní halu, novostavbu družiny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Audit vybudování řešení centrálního systému zásobování teplem.</a:t>
                      </a:r>
                      <a:endParaRPr lang="de-DE" sz="11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Možné umístěná výtopny u tělocvičny. 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38450775"/>
                  </a:ext>
                </a:extLst>
              </a:tr>
              <a:tr h="6927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3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Vytápění požární zbrojnice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Audit různých variant zásobování energií s cílem vytápění z obnovitelných zdrojů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00016780"/>
                  </a:ext>
                </a:extLst>
              </a:tr>
            </a:tbl>
          </a:graphicData>
        </a:graphic>
      </p:graphicFrame>
      <p:sp>
        <p:nvSpPr>
          <p:cNvPr id="10" name="Abgerundetes Rechteck 9">
            <a:extLst>
              <a:ext uri="{FF2B5EF4-FFF2-40B4-BE49-F238E27FC236}">
                <a16:creationId xmlns:a16="http://schemas.microsoft.com/office/drawing/2014/main" id="{76D68FD0-030B-4C6B-B299-1468B0F02371}"/>
              </a:ext>
            </a:extLst>
          </p:cNvPr>
          <p:cNvSpPr/>
          <p:nvPr/>
        </p:nvSpPr>
        <p:spPr>
          <a:xfrm>
            <a:off x="1624263" y="3341716"/>
            <a:ext cx="8982777" cy="106184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2410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0B94AB7-B441-438F-BC32-C2EC30BCE0BC}" type="datetime1">
              <a:rPr lang="de-DE" smtClean="0"/>
              <a:t>18.02.2021</a:t>
            </a:fld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AD9A1C-98D0-4EC5-9DA1-D40FA09F6DEE}" type="slidenum">
              <a:rPr lang="de-DE" smtClean="0"/>
              <a:pPr/>
              <a:t>17</a:t>
            </a:fld>
            <a:endParaRPr lang="de-DE" dirty="0"/>
          </a:p>
        </p:txBody>
      </p:sp>
      <p:sp>
        <p:nvSpPr>
          <p:cNvPr id="7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  <a:spcAft>
                <a:spcPts val="100"/>
              </a:spcAft>
              <a:buClr>
                <a:srgbClr val="F29400"/>
              </a:buClr>
            </a:pPr>
            <a:r>
              <a:rPr lang="cs-CZ" dirty="0">
                <a:uFill>
                  <a:solidFill>
                    <a:srgbClr val="F29400"/>
                  </a:solidFill>
                </a:uFill>
              </a:rPr>
              <a:t>Příklad energetického poradenství</a:t>
            </a:r>
            <a:r>
              <a:rPr lang="de-DE" dirty="0">
                <a:uFill>
                  <a:solidFill>
                    <a:srgbClr val="F29400"/>
                  </a:solidFill>
                </a:uFill>
              </a:rPr>
              <a:t>: </a:t>
            </a:r>
            <a:r>
              <a:rPr lang="cs-CZ" dirty="0">
                <a:uFill>
                  <a:solidFill>
                    <a:srgbClr val="F29400"/>
                  </a:solidFill>
                </a:uFill>
              </a:rPr>
              <a:t>Zmapování současného stavu</a:t>
            </a:r>
            <a:endParaRPr lang="de-DE" dirty="0">
              <a:uFill>
                <a:solidFill>
                  <a:srgbClr val="F29400"/>
                </a:solidFill>
              </a:uFill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D991C5CF-CBCE-4591-868A-963195191E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0267" y="1542503"/>
            <a:ext cx="6784308" cy="4226565"/>
          </a:xfrm>
          <a:prstGeom prst="rect">
            <a:avLst/>
          </a:prstGeom>
          <a:ln w="12700">
            <a:solidFill>
              <a:srgbClr val="94877C"/>
            </a:solidFill>
          </a:ln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44AE7992-A509-45E9-BDDC-08E1CFD09CA4}"/>
              </a:ext>
            </a:extLst>
          </p:cNvPr>
          <p:cNvSpPr txBox="1"/>
          <p:nvPr/>
        </p:nvSpPr>
        <p:spPr>
          <a:xfrm>
            <a:off x="5939160" y="1720071"/>
            <a:ext cx="106663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FF0000"/>
                </a:solidFill>
              </a:rPr>
              <a:t>Bazén</a:t>
            </a:r>
            <a:r>
              <a:rPr lang="de-DE" sz="1200" dirty="0">
                <a:solidFill>
                  <a:srgbClr val="FF0000"/>
                </a:solidFill>
              </a:rPr>
              <a:t>/</a:t>
            </a:r>
            <a:endParaRPr lang="cs-CZ" sz="1200" dirty="0">
              <a:solidFill>
                <a:srgbClr val="FF0000"/>
              </a:solidFill>
            </a:endParaRPr>
          </a:p>
          <a:p>
            <a:r>
              <a:rPr lang="cs-CZ" sz="1200" dirty="0">
                <a:solidFill>
                  <a:srgbClr val="FF0000"/>
                </a:solidFill>
              </a:rPr>
              <a:t>tělocvična</a:t>
            </a:r>
            <a:endParaRPr lang="de-DE" sz="1200" dirty="0">
              <a:solidFill>
                <a:srgbClr val="FF0000"/>
              </a:solidFill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704BE8F4-A3B9-4E4B-90B2-977D35409723}"/>
              </a:ext>
            </a:extLst>
          </p:cNvPr>
          <p:cNvSpPr txBox="1"/>
          <p:nvPr/>
        </p:nvSpPr>
        <p:spPr>
          <a:xfrm>
            <a:off x="8255742" y="3005873"/>
            <a:ext cx="70573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FF0000"/>
                </a:solidFill>
              </a:rPr>
              <a:t>Škola</a:t>
            </a:r>
            <a:endParaRPr lang="de-DE" sz="1200" dirty="0">
              <a:solidFill>
                <a:srgbClr val="FF0000"/>
              </a:solidFill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9FE83E49-6022-4363-8F04-EDAC05F24E6F}"/>
              </a:ext>
            </a:extLst>
          </p:cNvPr>
          <p:cNvSpPr txBox="1"/>
          <p:nvPr/>
        </p:nvSpPr>
        <p:spPr>
          <a:xfrm>
            <a:off x="4062697" y="3792477"/>
            <a:ext cx="9269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FF0000"/>
                </a:solidFill>
              </a:rPr>
              <a:t>Sportovní hala</a:t>
            </a:r>
            <a:endParaRPr lang="de-DE" sz="1200" dirty="0">
              <a:solidFill>
                <a:srgbClr val="FF0000"/>
              </a:solidFill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30568872-5345-4ADA-B7ED-50BED79359DE}"/>
              </a:ext>
            </a:extLst>
          </p:cNvPr>
          <p:cNvSpPr txBox="1"/>
          <p:nvPr/>
        </p:nvSpPr>
        <p:spPr>
          <a:xfrm>
            <a:off x="7506067" y="4940620"/>
            <a:ext cx="159173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FF0000"/>
                </a:solidFill>
              </a:rPr>
              <a:t>Novostavba družiny</a:t>
            </a:r>
            <a:endParaRPr lang="de-DE" sz="1200" dirty="0">
              <a:solidFill>
                <a:srgbClr val="FF0000"/>
              </a:solidFill>
            </a:endParaRP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9F77DADC-CF70-4B6A-9C72-C8FF89367C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971493">
            <a:off x="7046607" y="4496353"/>
            <a:ext cx="1067957" cy="436686"/>
          </a:xfrm>
          <a:prstGeom prst="rect">
            <a:avLst/>
          </a:prstGeom>
          <a:ln w="19050">
            <a:solidFill>
              <a:srgbClr val="FFC000"/>
            </a:solidFill>
          </a:ln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9A150887-E696-4350-83C1-423EE55E140A}"/>
              </a:ext>
            </a:extLst>
          </p:cNvPr>
          <p:cNvSpPr txBox="1"/>
          <p:nvPr/>
        </p:nvSpPr>
        <p:spPr>
          <a:xfrm>
            <a:off x="5798882" y="5834094"/>
            <a:ext cx="443262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i="1" dirty="0">
                <a:solidFill>
                  <a:schemeClr val="bg1">
                    <a:lumMod val="65000"/>
                  </a:schemeClr>
                </a:solidFill>
              </a:rPr>
              <a:t>Zdroj</a:t>
            </a:r>
            <a:r>
              <a:rPr lang="de-DE" sz="1050" i="1" dirty="0">
                <a:solidFill>
                  <a:schemeClr val="bg1">
                    <a:lumMod val="65000"/>
                  </a:schemeClr>
                </a:solidFill>
              </a:rPr>
              <a:t>: Bayerische Vermessungsverwaltung – www.geodaten.bayern.de</a:t>
            </a:r>
            <a:endParaRPr lang="de-DE" sz="1050" dirty="0">
              <a:solidFill>
                <a:schemeClr val="bg1">
                  <a:lumMod val="65000"/>
                </a:schemeClr>
              </a:solidFill>
            </a:endParaRPr>
          </a:p>
        </p:txBody>
      </p:sp>
      <p:graphicFrame>
        <p:nvGraphicFramePr>
          <p:cNvPr id="16" name="Tabelle 15">
            <a:extLst>
              <a:ext uri="{FF2B5EF4-FFF2-40B4-BE49-F238E27FC236}">
                <a16:creationId xmlns:a16="http://schemas.microsoft.com/office/drawing/2014/main" id="{C5F87E1C-31C9-4504-A6A5-B11D5ED2C0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7490738"/>
              </p:ext>
            </p:extLst>
          </p:nvPr>
        </p:nvGraphicFramePr>
        <p:xfrm>
          <a:off x="255119" y="4276799"/>
          <a:ext cx="4430816" cy="1839145"/>
        </p:xfrm>
        <a:graphic>
          <a:graphicData uri="http://schemas.openxmlformats.org/drawingml/2006/table">
            <a:tbl>
              <a:tblPr/>
              <a:tblGrid>
                <a:gridCol w="2337231">
                  <a:extLst>
                    <a:ext uri="{9D8B030D-6E8A-4147-A177-3AD203B41FA5}">
                      <a16:colId xmlns:a16="http://schemas.microsoft.com/office/drawing/2014/main" val="1498087372"/>
                    </a:ext>
                  </a:extLst>
                </a:gridCol>
                <a:gridCol w="1037338">
                  <a:extLst>
                    <a:ext uri="{9D8B030D-6E8A-4147-A177-3AD203B41FA5}">
                      <a16:colId xmlns:a16="http://schemas.microsoft.com/office/drawing/2014/main" val="1625935849"/>
                    </a:ext>
                  </a:extLst>
                </a:gridCol>
                <a:gridCol w="1056247">
                  <a:extLst>
                    <a:ext uri="{9D8B030D-6E8A-4147-A177-3AD203B41FA5}">
                      <a16:colId xmlns:a16="http://schemas.microsoft.com/office/drawing/2014/main" val="1415129369"/>
                    </a:ext>
                  </a:extLst>
                </a:gridCol>
              </a:tblGrid>
              <a:tr h="205148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Spotřeba energie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0" marB="0" anchor="b">
                    <a:lnL w="12700" cap="flat" cmpd="sng" algn="ctr">
                      <a:solidFill>
                        <a:srgbClr val="9487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487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Teplo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487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Elektřina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0" marB="0" anchor="b">
                    <a:lnL>
                      <a:noFill/>
                    </a:lnL>
                    <a:lnR w="12700" cap="flat" cmpd="sng" algn="ctr">
                      <a:solidFill>
                        <a:srgbClr val="9487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487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3078058"/>
                  </a:ext>
                </a:extLst>
              </a:tr>
              <a:tr h="205148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000" marR="72000" marT="0" marB="0" anchor="b">
                    <a:lnL w="12700" cap="flat" cmpd="sng" algn="ctr">
                      <a:solidFill>
                        <a:srgbClr val="9487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kWh</a:t>
                      </a:r>
                    </a:p>
                  </a:txBody>
                  <a:tcPr marL="72000" marR="7200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kWh</a:t>
                      </a:r>
                    </a:p>
                  </a:txBody>
                  <a:tcPr marL="72000" marR="72000" marT="0" marB="0" anchor="b">
                    <a:lnL>
                      <a:noFill/>
                    </a:lnL>
                    <a:lnR w="12700" cap="flat" cmpd="sng" algn="ctr">
                      <a:solidFill>
                        <a:srgbClr val="9487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1038565"/>
                  </a:ext>
                </a:extLst>
              </a:tr>
              <a:tr h="205148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Škola s bazénem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0" marB="0" anchor="b">
                    <a:lnL w="12700" cap="flat" cmpd="sng" algn="ctr">
                      <a:solidFill>
                        <a:srgbClr val="9487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1.067.000</a:t>
                      </a:r>
                    </a:p>
                  </a:txBody>
                  <a:tcPr marL="72000" marR="7200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97.000</a:t>
                      </a:r>
                    </a:p>
                  </a:txBody>
                  <a:tcPr marL="72000" marR="72000" marT="0" marB="0" anchor="b">
                    <a:lnL>
                      <a:noFill/>
                    </a:lnL>
                    <a:lnR w="12700" cap="flat" cmpd="sng" algn="ctr">
                      <a:solidFill>
                        <a:srgbClr val="9487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3367588"/>
                  </a:ext>
                </a:extLst>
              </a:tr>
              <a:tr h="205148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Sportovní hala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0" marB="0" anchor="b">
                    <a:lnL w="12700" cap="flat" cmpd="sng" algn="ctr">
                      <a:solidFill>
                        <a:srgbClr val="9487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155.000</a:t>
                      </a:r>
                    </a:p>
                  </a:txBody>
                  <a:tcPr marL="72000" marR="7200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46.000</a:t>
                      </a:r>
                    </a:p>
                  </a:txBody>
                  <a:tcPr marL="72000" marR="72000" marT="0" marB="0" anchor="b">
                    <a:lnL>
                      <a:noFill/>
                    </a:lnL>
                    <a:lnR w="12700" cap="flat" cmpd="sng" algn="ctr">
                      <a:solidFill>
                        <a:srgbClr val="9487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4190253"/>
                  </a:ext>
                </a:extLst>
              </a:tr>
              <a:tr h="376105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Byt správce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0" marB="0" anchor="b">
                    <a:lnL w="12700" cap="flat" cmpd="sng" algn="ctr">
                      <a:solidFill>
                        <a:srgbClr val="9487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15.000</a:t>
                      </a:r>
                    </a:p>
                  </a:txBody>
                  <a:tcPr marL="72000" marR="7200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3.000</a:t>
                      </a:r>
                    </a:p>
                  </a:txBody>
                  <a:tcPr marL="72000" marR="72000" marT="0" marB="0" anchor="b">
                    <a:lnL>
                      <a:noFill/>
                    </a:lnL>
                    <a:lnR w="12700" cap="flat" cmpd="sng" algn="ctr">
                      <a:solidFill>
                        <a:srgbClr val="9487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6670349"/>
                  </a:ext>
                </a:extLst>
              </a:tr>
              <a:tr h="213696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Školní družina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0" marB="0" anchor="b">
                    <a:lnL w="12700" cap="flat" cmpd="sng" algn="ctr">
                      <a:solidFill>
                        <a:srgbClr val="9487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63.000</a:t>
                      </a:r>
                    </a:p>
                  </a:txBody>
                  <a:tcPr marL="72000" marR="7200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</a:t>
                      </a:r>
                    </a:p>
                  </a:txBody>
                  <a:tcPr marL="72000" marR="72000" marT="0" marB="0" anchor="b">
                    <a:lnL>
                      <a:noFill/>
                    </a:lnL>
                    <a:lnR w="12700" cap="flat" cmpd="sng" algn="ctr">
                      <a:solidFill>
                        <a:srgbClr val="9487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957983"/>
                  </a:ext>
                </a:extLst>
              </a:tr>
              <a:tr h="205148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00" marR="72000" marT="0" marB="0" anchor="b">
                    <a:lnL w="12700" cap="flat" cmpd="sng" algn="ctr">
                      <a:solidFill>
                        <a:srgbClr val="9487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87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1.300.000</a:t>
                      </a:r>
                    </a:p>
                  </a:txBody>
                  <a:tcPr marL="72000" marR="7200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87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156.000</a:t>
                      </a:r>
                    </a:p>
                  </a:txBody>
                  <a:tcPr marL="72000" marR="72000" marT="0" marB="0" anchor="b">
                    <a:lnL>
                      <a:noFill/>
                    </a:lnL>
                    <a:lnR w="12700" cap="flat" cmpd="sng" algn="ctr">
                      <a:solidFill>
                        <a:srgbClr val="9487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4877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53638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92788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uFill>
                  <a:solidFill>
                    <a:srgbClr val="F29400"/>
                  </a:solidFill>
                </a:uFill>
              </a:rPr>
              <a:t>Příklad energetického poradenství</a:t>
            </a:r>
            <a:r>
              <a:rPr lang="de-DE" dirty="0">
                <a:uFill>
                  <a:solidFill>
                    <a:srgbClr val="F29400"/>
                  </a:solidFill>
                </a:uFill>
              </a:rPr>
              <a:t>: </a:t>
            </a:r>
            <a:r>
              <a:rPr lang="cs-CZ" dirty="0">
                <a:uFill>
                  <a:solidFill>
                    <a:srgbClr val="F29400"/>
                  </a:solidFill>
                </a:uFill>
              </a:rPr>
              <a:t>Technické dimenzování</a:t>
            </a:r>
            <a:endParaRPr lang="de-DE" dirty="0">
              <a:latin typeface="+mn-lt"/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endParaRPr lang="de-DE" dirty="0">
              <a:latin typeface="+mn-lt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B366C5F-E833-48A6-8810-64ED3AEE6C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65" t="17894" r="4943" b="10891"/>
          <a:stretch/>
        </p:blipFill>
        <p:spPr>
          <a:xfrm>
            <a:off x="340822" y="1756611"/>
            <a:ext cx="4547936" cy="2947737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9D57F862-A49A-45A9-868E-BC02B5E5823A}"/>
              </a:ext>
            </a:extLst>
          </p:cNvPr>
          <p:cNvSpPr/>
          <p:nvPr/>
        </p:nvSpPr>
        <p:spPr>
          <a:xfrm rot="19744693">
            <a:off x="2554632" y="2827424"/>
            <a:ext cx="421105" cy="28875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0459C90-46FA-4B72-B9C9-CD2BCC96599C}"/>
              </a:ext>
            </a:extLst>
          </p:cNvPr>
          <p:cNvSpPr txBox="1"/>
          <p:nvPr/>
        </p:nvSpPr>
        <p:spPr>
          <a:xfrm>
            <a:off x="5100322" y="1726530"/>
            <a:ext cx="6340197" cy="263200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595959"/>
                </a:solidFill>
              </a:rPr>
              <a:t>Technické dimenzování řešení centrálního systému</a:t>
            </a:r>
          </a:p>
          <a:p>
            <a:pPr>
              <a:lnSpc>
                <a:spcPct val="150000"/>
              </a:lnSpc>
            </a:pPr>
            <a:r>
              <a:rPr lang="cs-CZ" sz="1600" dirty="0">
                <a:solidFill>
                  <a:srgbClr val="595959"/>
                </a:solidFill>
              </a:rPr>
              <a:t>     zásobování teplem</a:t>
            </a:r>
            <a:endParaRPr lang="de-DE" sz="1600" dirty="0">
              <a:solidFill>
                <a:srgbClr val="595959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595959"/>
                </a:solidFill>
              </a:rPr>
              <a:t>Technické dimenzování variant zásobování energií</a:t>
            </a:r>
            <a:endParaRPr lang="de-DE" sz="1600" dirty="0">
              <a:solidFill>
                <a:srgbClr val="595959"/>
              </a:solidFill>
            </a:endParaRPr>
          </a:p>
          <a:p>
            <a:pPr>
              <a:lnSpc>
                <a:spcPct val="150000"/>
              </a:lnSpc>
            </a:pPr>
            <a:r>
              <a:rPr lang="de-DE" sz="1600" dirty="0">
                <a:solidFill>
                  <a:srgbClr val="595959"/>
                </a:solidFill>
              </a:rPr>
              <a:t>     </a:t>
            </a:r>
            <a:r>
              <a:rPr lang="cs-CZ" sz="1600" dirty="0">
                <a:solidFill>
                  <a:srgbClr val="595959"/>
                </a:solidFill>
              </a:rPr>
              <a:t>v rámci systému</a:t>
            </a:r>
            <a:endParaRPr lang="de-DE" sz="1600" dirty="0">
              <a:solidFill>
                <a:srgbClr val="595959"/>
              </a:solidFill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595959"/>
                </a:solidFill>
              </a:rPr>
              <a:t>Kotel na dřevní štěpku </a:t>
            </a:r>
            <a:r>
              <a:rPr lang="de-DE" sz="1600" dirty="0">
                <a:solidFill>
                  <a:srgbClr val="595959"/>
                </a:solidFill>
              </a:rPr>
              <a:t>+ </a:t>
            </a:r>
            <a:r>
              <a:rPr lang="cs-CZ" sz="1600" dirty="0">
                <a:solidFill>
                  <a:srgbClr val="595959"/>
                </a:solidFill>
              </a:rPr>
              <a:t>kotel k pokrytí špičkového zatížení</a:t>
            </a:r>
            <a:endParaRPr lang="de-DE" sz="1600" dirty="0">
              <a:solidFill>
                <a:srgbClr val="595959"/>
              </a:solidFill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595959"/>
                </a:solidFill>
              </a:rPr>
              <a:t>Kogenerační jednotka </a:t>
            </a:r>
            <a:r>
              <a:rPr lang="de-DE" sz="1600" dirty="0">
                <a:solidFill>
                  <a:srgbClr val="595959"/>
                </a:solidFill>
              </a:rPr>
              <a:t>+ </a:t>
            </a:r>
            <a:r>
              <a:rPr lang="cs-CZ" sz="1600" dirty="0">
                <a:solidFill>
                  <a:srgbClr val="595959"/>
                </a:solidFill>
              </a:rPr>
              <a:t>kotel k pokrytí špičkového zatížení</a:t>
            </a:r>
            <a:endParaRPr lang="de-DE" sz="1600" dirty="0">
              <a:solidFill>
                <a:srgbClr val="595959"/>
              </a:solidFill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595959"/>
                </a:solidFill>
              </a:rPr>
              <a:t>Kotel na pelety </a:t>
            </a:r>
            <a:r>
              <a:rPr lang="de-DE" sz="1600" dirty="0">
                <a:solidFill>
                  <a:srgbClr val="595959"/>
                </a:solidFill>
              </a:rPr>
              <a:t>+ </a:t>
            </a:r>
            <a:r>
              <a:rPr lang="cs-CZ" sz="1600" dirty="0">
                <a:solidFill>
                  <a:srgbClr val="595959"/>
                </a:solidFill>
              </a:rPr>
              <a:t>kotel k pokrytí špičkového zatížení</a:t>
            </a:r>
            <a:endParaRPr lang="de-DE" sz="1600" dirty="0">
              <a:solidFill>
                <a:srgbClr val="595959"/>
              </a:solidFill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5070D168-5E73-4D61-9030-BD77C9ABBC06}"/>
              </a:ext>
            </a:extLst>
          </p:cNvPr>
          <p:cNvSpPr/>
          <p:nvPr/>
        </p:nvSpPr>
        <p:spPr>
          <a:xfrm rot="3824374">
            <a:off x="1992300" y="4208771"/>
            <a:ext cx="715726" cy="11050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736C595E-FB5E-455A-BE1C-AAA91D2037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971493">
            <a:off x="3220563" y="4379024"/>
            <a:ext cx="1067957" cy="436686"/>
          </a:xfrm>
          <a:prstGeom prst="rect">
            <a:avLst/>
          </a:prstGeom>
          <a:ln w="19050">
            <a:solidFill>
              <a:srgbClr val="FFC000"/>
            </a:solidFill>
          </a:ln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AF7BE4CE-3830-42D3-AE40-3A30BB17BC06}"/>
              </a:ext>
            </a:extLst>
          </p:cNvPr>
          <p:cNvSpPr/>
          <p:nvPr/>
        </p:nvSpPr>
        <p:spPr>
          <a:xfrm flipV="1">
            <a:off x="2160645" y="3191504"/>
            <a:ext cx="859358" cy="9909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Foliennummernplatzhalter 14">
            <a:extLst>
              <a:ext uri="{FF2B5EF4-FFF2-40B4-BE49-F238E27FC236}">
                <a16:creationId xmlns:a16="http://schemas.microsoft.com/office/drawing/2014/main" id="{2450CD88-398A-4FAE-A507-1F917C2705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24E4516-7FFA-45CF-9DEF-85E81D8140FD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76349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964" y="1392377"/>
            <a:ext cx="5737353" cy="2694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200" dirty="0">
                <a:uFill>
                  <a:solidFill>
                    <a:srgbClr val="F29400"/>
                  </a:solidFill>
                </a:uFill>
              </a:rPr>
              <a:t>Příklad energetického poradenství</a:t>
            </a:r>
            <a:r>
              <a:rPr lang="de-DE" sz="2200" dirty="0">
                <a:uFill>
                  <a:solidFill>
                    <a:srgbClr val="F29400"/>
                  </a:solidFill>
                </a:uFill>
              </a:rPr>
              <a:t>: </a:t>
            </a:r>
            <a:r>
              <a:rPr lang="cs-CZ" sz="2200" dirty="0">
                <a:uFill>
                  <a:solidFill>
                    <a:srgbClr val="F29400"/>
                  </a:solidFill>
                </a:uFill>
              </a:rPr>
              <a:t>Sledování hospodárnosti a bilance </a:t>
            </a:r>
            <a:r>
              <a:rPr lang="de-DE" sz="2200" dirty="0">
                <a:uFill>
                  <a:solidFill>
                    <a:srgbClr val="F29400"/>
                  </a:solidFill>
                </a:uFill>
              </a:rPr>
              <a:t>CO</a:t>
            </a:r>
            <a:r>
              <a:rPr lang="de-DE" sz="2200" baseline="-25000" dirty="0">
                <a:uFill>
                  <a:solidFill>
                    <a:srgbClr val="F29400"/>
                  </a:solidFill>
                </a:uFill>
              </a:rPr>
              <a:t>2</a:t>
            </a:r>
            <a:endParaRPr lang="de-DE" sz="2200" dirty="0">
              <a:latin typeface="+mn-lt"/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endParaRPr lang="de-DE" dirty="0">
              <a:latin typeface="+mn-lt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3AF9811-3F67-46B3-99C7-DF65BD02B2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756" y="2370472"/>
            <a:ext cx="5762244" cy="3578352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6DAAD358-0CCC-498B-9C19-542EFB902CE1}"/>
              </a:ext>
            </a:extLst>
          </p:cNvPr>
          <p:cNvSpPr txBox="1"/>
          <p:nvPr/>
        </p:nvSpPr>
        <p:spPr>
          <a:xfrm>
            <a:off x="3544011" y="5948824"/>
            <a:ext cx="4296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94877C"/>
                </a:solidFill>
                <a:sym typeface="Wingdings" panose="05000000000000000000" pitchFamily="2" charset="2"/>
              </a:rPr>
              <a:t> </a:t>
            </a:r>
            <a:r>
              <a:rPr lang="cs-CZ" b="1" dirty="0">
                <a:solidFill>
                  <a:srgbClr val="94877C"/>
                </a:solidFill>
                <a:sym typeface="Wingdings" panose="05000000000000000000" pitchFamily="2" charset="2"/>
              </a:rPr>
              <a:t>Neutrální podklad pro rozhodování</a:t>
            </a:r>
            <a:endParaRPr lang="de-DE" b="1" dirty="0">
              <a:solidFill>
                <a:srgbClr val="94877C"/>
              </a:solidFill>
            </a:endParaRP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BD0916D7-554E-453D-9869-37C746D34E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24E4516-7FFA-45CF-9DEF-85E81D8140FD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4430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2DC2182-BEAC-4082-832D-FB6FBA378E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9616" y="6393375"/>
            <a:ext cx="2880000" cy="360000"/>
          </a:xfrm>
        </p:spPr>
        <p:txBody>
          <a:bodyPr/>
          <a:lstStyle/>
          <a:p>
            <a:fld id="{CFDB4627-B08D-4026-AE0F-AD39E5139825}" type="datetime1">
              <a:rPr lang="de-DE" smtClean="0"/>
              <a:t>18.02.2021</a:t>
            </a:fld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A1B8AB4-24E5-47CC-B2C9-97A9ECEC59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19616" y="6393375"/>
            <a:ext cx="2880000" cy="360000"/>
          </a:xfrm>
        </p:spPr>
        <p:txBody>
          <a:bodyPr/>
          <a:lstStyle/>
          <a:p>
            <a:fld id="{824E4516-7FFA-45CF-9DEF-85E81D8140FD}" type="slidenum">
              <a:rPr lang="de-DE" smtClean="0"/>
              <a:t>2</a:t>
            </a:fld>
            <a:endParaRPr lang="de-DE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2001E05-693A-4896-90C6-E0223F5CCC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Představení Ústavu pro energetiku</a:t>
            </a:r>
          </a:p>
          <a:p>
            <a:r>
              <a:rPr lang="cs-CZ" dirty="0"/>
              <a:t>Koncepce sítí energetické účinnosti</a:t>
            </a:r>
          </a:p>
          <a:p>
            <a:r>
              <a:rPr lang="cs-CZ" dirty="0"/>
              <a:t>Založení sítě energetické účinnosti</a:t>
            </a:r>
          </a:p>
          <a:p>
            <a:r>
              <a:rPr lang="cs-CZ" dirty="0"/>
              <a:t>Shrnutí</a:t>
            </a:r>
          </a:p>
        </p:txBody>
      </p:sp>
    </p:spTree>
    <p:extLst>
      <p:ext uri="{BB962C8B-B14F-4D97-AF65-F5344CB8AC3E}">
        <p14:creationId xmlns:p14="http://schemas.microsoft.com/office/powerpoint/2010/main" val="13949320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2DC2182-BEAC-4082-832D-FB6FBA378E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9616" y="6393375"/>
            <a:ext cx="2880000" cy="360000"/>
          </a:xfrm>
        </p:spPr>
        <p:txBody>
          <a:bodyPr/>
          <a:lstStyle/>
          <a:p>
            <a:fld id="{92AEA53D-B242-4366-BB6D-18BF99AE3FA4}" type="datetime1">
              <a:rPr lang="de-DE" smtClean="0"/>
              <a:t>18.02.2021</a:t>
            </a:fld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A1B8AB4-24E5-47CC-B2C9-97A9ECEC59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19616" y="6393375"/>
            <a:ext cx="2880000" cy="360000"/>
          </a:xfrm>
        </p:spPr>
        <p:txBody>
          <a:bodyPr/>
          <a:lstStyle/>
          <a:p>
            <a:fld id="{824E4516-7FFA-45CF-9DEF-85E81D8140FD}" type="slidenum">
              <a:rPr lang="de-DE" smtClean="0"/>
              <a:t>20</a:t>
            </a:fld>
            <a:endParaRPr lang="de-DE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2001E05-693A-4896-90C6-E0223F5CCC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cs-CZ" dirty="0"/>
              <a:t>Představení Ústavu pro energetiku</a:t>
            </a:r>
          </a:p>
          <a:p>
            <a:r>
              <a:rPr lang="cs-CZ" dirty="0"/>
              <a:t>Koncepce sítí energetické účinnosti</a:t>
            </a:r>
          </a:p>
          <a:p>
            <a:r>
              <a:rPr lang="cs-CZ" b="1" dirty="0">
                <a:solidFill>
                  <a:schemeClr val="bg1"/>
                </a:solidFill>
              </a:rPr>
              <a:t>Založení sítě energetické účinnosti</a:t>
            </a:r>
          </a:p>
          <a:p>
            <a:r>
              <a:rPr lang="cs-CZ" dirty="0"/>
              <a:t>Shrnutí</a:t>
            </a:r>
          </a:p>
        </p:txBody>
      </p:sp>
    </p:spTree>
    <p:extLst>
      <p:ext uri="{BB962C8B-B14F-4D97-AF65-F5344CB8AC3E}">
        <p14:creationId xmlns:p14="http://schemas.microsoft.com/office/powerpoint/2010/main" val="27917540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C6AA8618-8277-45FF-B725-DF535820E4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84" y="1440000"/>
            <a:ext cx="8614294" cy="4860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dirty="0"/>
              <a:t>Přípravné práce</a:t>
            </a:r>
            <a:endParaRPr lang="de-DE" dirty="0"/>
          </a:p>
          <a:p>
            <a:pPr lvl="1">
              <a:lnSpc>
                <a:spcPct val="150000"/>
              </a:lnSpc>
            </a:pPr>
            <a:r>
              <a:rPr lang="cs-CZ" dirty="0"/>
              <a:t>Informování a akvizice zúčastněných obcí </a:t>
            </a:r>
            <a:r>
              <a:rPr lang="de-DE" dirty="0"/>
              <a:t>/ </a:t>
            </a:r>
            <a:r>
              <a:rPr lang="cs-CZ" dirty="0"/>
              <a:t>podniků </a:t>
            </a:r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de-DE" dirty="0" err="1">
                <a:sym typeface="Wingdings" panose="05000000000000000000" pitchFamily="2" charset="2"/>
              </a:rPr>
              <a:t>IfE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cs-CZ" dirty="0">
                <a:sym typeface="Wingdings" panose="05000000000000000000" pitchFamily="2" charset="2"/>
              </a:rPr>
              <a:t>se podařilo získat mnoho obcí</a:t>
            </a:r>
            <a:r>
              <a:rPr lang="de-DE" dirty="0">
                <a:sym typeface="Wingdings" panose="05000000000000000000" pitchFamily="2" charset="2"/>
              </a:rPr>
              <a:t> / </a:t>
            </a:r>
            <a:r>
              <a:rPr lang="cs-CZ" dirty="0">
                <a:sym typeface="Wingdings" panose="05000000000000000000" pitchFamily="2" charset="2"/>
              </a:rPr>
              <a:t>podniků</a:t>
            </a:r>
            <a:r>
              <a:rPr lang="de-DE" dirty="0">
                <a:sym typeface="Wingdings" panose="05000000000000000000" pitchFamily="2" charset="2"/>
              </a:rPr>
              <a:t>, </a:t>
            </a:r>
            <a:r>
              <a:rPr lang="cs-CZ" dirty="0">
                <a:sym typeface="Wingdings" panose="05000000000000000000" pitchFamily="2" charset="2"/>
              </a:rPr>
              <a:t>s nimiž již v minulosti byla úspěšná spolupráce</a:t>
            </a:r>
            <a:endParaRPr lang="de-DE" dirty="0">
              <a:sym typeface="Wingdings" panose="05000000000000000000" pitchFamily="2" charset="2"/>
            </a:endParaRPr>
          </a:p>
          <a:p>
            <a:pPr lvl="1">
              <a:lnSpc>
                <a:spcPct val="150000"/>
              </a:lnSpc>
            </a:pPr>
            <a:r>
              <a:rPr lang="cs-CZ" dirty="0">
                <a:sym typeface="Wingdings" panose="05000000000000000000" pitchFamily="2" charset="2"/>
              </a:rPr>
              <a:t>Žádost o dotační prostředky spolu se zainteresovanými obcemi </a:t>
            </a:r>
            <a:r>
              <a:rPr lang="de-DE" dirty="0">
                <a:sym typeface="Wingdings" panose="05000000000000000000" pitchFamily="2" charset="2"/>
              </a:rPr>
              <a:t>/</a:t>
            </a:r>
            <a:r>
              <a:rPr lang="cs-CZ" dirty="0">
                <a:sym typeface="Wingdings" panose="05000000000000000000" pitchFamily="2" charset="2"/>
              </a:rPr>
              <a:t> podniky</a:t>
            </a:r>
            <a:endParaRPr lang="de-DE" dirty="0"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endParaRPr lang="de-DE" dirty="0"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r>
              <a:rPr lang="cs-CZ" dirty="0">
                <a:sym typeface="Wingdings" panose="05000000000000000000" pitchFamily="2" charset="2"/>
              </a:rPr>
              <a:t>Spuštění sítě energetické účinnosti</a:t>
            </a:r>
            <a:endParaRPr lang="de-DE" dirty="0">
              <a:sym typeface="Wingdings" panose="05000000000000000000" pitchFamily="2" charset="2"/>
            </a:endParaRPr>
          </a:p>
          <a:p>
            <a:pPr lvl="1">
              <a:lnSpc>
                <a:spcPct val="150000"/>
              </a:lnSpc>
            </a:pPr>
            <a:r>
              <a:rPr lang="cs-CZ" dirty="0">
                <a:sym typeface="Wingdings" panose="05000000000000000000" pitchFamily="2" charset="2"/>
              </a:rPr>
              <a:t>Oficiální zakládající setkání</a:t>
            </a:r>
            <a:endParaRPr lang="de-DE" dirty="0">
              <a:sym typeface="Wingdings" panose="05000000000000000000" pitchFamily="2" charset="2"/>
            </a:endParaRPr>
          </a:p>
          <a:p>
            <a:pPr lvl="1">
              <a:lnSpc>
                <a:spcPct val="150000"/>
              </a:lnSpc>
            </a:pPr>
            <a:r>
              <a:rPr lang="de-DE" dirty="0">
                <a:sym typeface="Wingdings" panose="05000000000000000000" pitchFamily="2" charset="2"/>
              </a:rPr>
              <a:t>4 </a:t>
            </a:r>
            <a:r>
              <a:rPr lang="cs-CZ" dirty="0">
                <a:sym typeface="Wingdings" panose="05000000000000000000" pitchFamily="2" charset="2"/>
              </a:rPr>
              <a:t>networkingová setkání za rok</a:t>
            </a:r>
            <a:endParaRPr lang="de-DE" dirty="0">
              <a:sym typeface="Wingdings" panose="05000000000000000000" pitchFamily="2" charset="2"/>
            </a:endParaRPr>
          </a:p>
          <a:p>
            <a:pPr lvl="1">
              <a:lnSpc>
                <a:spcPct val="150000"/>
              </a:lnSpc>
            </a:pPr>
            <a:r>
              <a:rPr lang="cs-CZ" dirty="0">
                <a:sym typeface="Wingdings" panose="05000000000000000000" pitchFamily="2" charset="2"/>
              </a:rPr>
              <a:t>Průběžné energetické poradenství</a:t>
            </a:r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C4A92EAC-FFF5-4004-87AF-45E26C3FE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Založení sítě energetické účinnosti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5029C1E-08DE-4EFD-B818-291997E0425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3B98FCF-0E12-487E-826F-B8EC7C6F5B39}" type="datetime1">
              <a:rPr lang="de-DE" smtClean="0"/>
              <a:t>18.02.2021</a:t>
            </a:fld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F655712-C4D5-4BDF-8384-A3E8D7B081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24E4516-7FFA-45CF-9DEF-85E81D8140FD}" type="slidenum">
              <a:rPr lang="de-DE" smtClean="0"/>
              <a:t>21</a:t>
            </a:fld>
            <a:endParaRPr lang="de-DE"/>
          </a:p>
        </p:txBody>
      </p:sp>
      <p:sp>
        <p:nvSpPr>
          <p:cNvPr id="2" name="Pfeil: nach unten 1">
            <a:extLst>
              <a:ext uri="{FF2B5EF4-FFF2-40B4-BE49-F238E27FC236}">
                <a16:creationId xmlns:a16="http://schemas.microsoft.com/office/drawing/2014/main" id="{83CA7030-2B94-4E46-BF23-EE4D215EABBF}"/>
              </a:ext>
            </a:extLst>
          </p:cNvPr>
          <p:cNvSpPr/>
          <p:nvPr/>
        </p:nvSpPr>
        <p:spPr>
          <a:xfrm>
            <a:off x="9430139" y="1643006"/>
            <a:ext cx="379444" cy="4508977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23E1297C-67FD-4CB5-852C-16542022FF81}"/>
              </a:ext>
            </a:extLst>
          </p:cNvPr>
          <p:cNvCxnSpPr>
            <a:cxnSpLocks/>
          </p:cNvCxnSpPr>
          <p:nvPr/>
        </p:nvCxnSpPr>
        <p:spPr>
          <a:xfrm>
            <a:off x="9106678" y="4373847"/>
            <a:ext cx="27369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>
            <a:extLst>
              <a:ext uri="{FF2B5EF4-FFF2-40B4-BE49-F238E27FC236}">
                <a16:creationId xmlns:a16="http://schemas.microsoft.com/office/drawing/2014/main" id="{BEA60836-5241-4BBC-AB1E-778AEC07D0C5}"/>
              </a:ext>
            </a:extLst>
          </p:cNvPr>
          <p:cNvSpPr txBox="1"/>
          <p:nvPr/>
        </p:nvSpPr>
        <p:spPr>
          <a:xfrm>
            <a:off x="9906109" y="3961639"/>
            <a:ext cx="187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c</a:t>
            </a:r>
            <a:r>
              <a:rPr lang="cs-CZ" dirty="0"/>
              <a:t>ca</a:t>
            </a:r>
            <a:r>
              <a:rPr lang="de-DE" dirty="0"/>
              <a:t> 6 - 9 </a:t>
            </a:r>
            <a:r>
              <a:rPr lang="cs-CZ" dirty="0"/>
              <a:t>měsíců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623381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CA9BA9A8-659E-44D0-8D79-EA85FD5C16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Zkušenosti </a:t>
            </a:r>
            <a:r>
              <a:rPr lang="de-DE" dirty="0" err="1"/>
              <a:t>IfE</a:t>
            </a:r>
            <a:r>
              <a:rPr lang="de-DE" dirty="0"/>
              <a:t> </a:t>
            </a:r>
            <a:r>
              <a:rPr lang="cs-CZ" dirty="0"/>
              <a:t>se zakládáním sítí energetické účinnosti</a:t>
            </a:r>
            <a:endParaRPr lang="de-DE" dirty="0"/>
          </a:p>
          <a:p>
            <a:pPr lvl="1">
              <a:lnSpc>
                <a:spcPct val="150000"/>
              </a:lnSpc>
            </a:pPr>
            <a:r>
              <a:rPr lang="cs-CZ" dirty="0"/>
              <a:t>Je zapotřebí obsáhlá a transparentní prezentace koncepce pro případné účastníky sítě </a:t>
            </a:r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cs-CZ" dirty="0">
                <a:sym typeface="Wingdings" panose="05000000000000000000" pitchFamily="2" charset="2"/>
              </a:rPr>
              <a:t>ukázat přidanou hodnotu</a:t>
            </a:r>
            <a:endParaRPr lang="de-DE" dirty="0"/>
          </a:p>
          <a:p>
            <a:pPr lvl="1">
              <a:lnSpc>
                <a:spcPct val="150000"/>
              </a:lnSpc>
            </a:pPr>
            <a:r>
              <a:rPr lang="cs-CZ" dirty="0"/>
              <a:t>Dotace pro sítě energetické účinnosti usnadňují akvizici účastníků</a:t>
            </a:r>
            <a:endParaRPr lang="de-DE" dirty="0"/>
          </a:p>
          <a:p>
            <a:pPr lvl="1">
              <a:lnSpc>
                <a:spcPct val="150000"/>
              </a:lnSpc>
            </a:pPr>
            <a:r>
              <a:rPr lang="cs-CZ" dirty="0"/>
              <a:t>Avšak</a:t>
            </a:r>
            <a:r>
              <a:rPr lang="de-DE" dirty="0"/>
              <a:t>: </a:t>
            </a:r>
            <a:r>
              <a:rPr lang="cs-CZ" dirty="0"/>
              <a:t>Po skončení oficiálního dotačního období </a:t>
            </a:r>
            <a:r>
              <a:rPr lang="de-DE" dirty="0"/>
              <a:t>(</a:t>
            </a:r>
            <a:r>
              <a:rPr lang="cs-CZ" dirty="0"/>
              <a:t>po </a:t>
            </a:r>
            <a:r>
              <a:rPr lang="de-DE" dirty="0"/>
              <a:t>3 </a:t>
            </a:r>
            <a:r>
              <a:rPr lang="cs-CZ" dirty="0"/>
              <a:t>letech</a:t>
            </a:r>
            <a:r>
              <a:rPr lang="de-DE" dirty="0"/>
              <a:t>) </a:t>
            </a:r>
            <a:r>
              <a:rPr lang="cs-CZ" dirty="0"/>
              <a:t>pokračovalo mnoho sítí energetické účinnosti dále i bez dotací</a:t>
            </a:r>
            <a:endParaRPr lang="de-DE" dirty="0"/>
          </a:p>
          <a:p>
            <a:pPr lvl="1">
              <a:lnSpc>
                <a:spcPct val="150000"/>
              </a:lnSpc>
            </a:pP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F6AC776-796F-4E12-B5D4-023A125EE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Založení sítě energetické účinnosti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50C2A6A-ECF1-421E-B19E-A988D44C0C6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7EF95C1-72A6-4740-B831-0C0D503F345F}" type="datetime1">
              <a:rPr lang="de-DE" smtClean="0"/>
              <a:t>18.02.2021</a:t>
            </a:fld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525B211-6704-4962-8E4A-DF4722EC42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24E4516-7FFA-45CF-9DEF-85E81D8140FD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90022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2DC2182-BEAC-4082-832D-FB6FBA378E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9616" y="6393375"/>
            <a:ext cx="2880000" cy="360000"/>
          </a:xfrm>
        </p:spPr>
        <p:txBody>
          <a:bodyPr/>
          <a:lstStyle/>
          <a:p>
            <a:fld id="{3D9880C3-4E52-4F45-B0CB-EA41EC8ACEEF}" type="datetime1">
              <a:rPr lang="de-DE" smtClean="0"/>
              <a:t>18.02.2021</a:t>
            </a:fld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A1B8AB4-24E5-47CC-B2C9-97A9ECEC59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19616" y="6393375"/>
            <a:ext cx="2880000" cy="360000"/>
          </a:xfrm>
        </p:spPr>
        <p:txBody>
          <a:bodyPr/>
          <a:lstStyle/>
          <a:p>
            <a:fld id="{824E4516-7FFA-45CF-9DEF-85E81D8140FD}" type="slidenum">
              <a:rPr lang="de-DE" smtClean="0"/>
              <a:t>23</a:t>
            </a:fld>
            <a:endParaRPr lang="de-DE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2001E05-693A-4896-90C6-E0223F5CCC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cs-CZ" dirty="0"/>
              <a:t>Představení Ústavu pro energetiku</a:t>
            </a:r>
          </a:p>
          <a:p>
            <a:r>
              <a:rPr lang="cs-CZ" dirty="0"/>
              <a:t>Koncepce sítí energetické účinnosti</a:t>
            </a:r>
          </a:p>
          <a:p>
            <a:r>
              <a:rPr lang="cs-CZ" dirty="0"/>
              <a:t>Založení sítě energetické účinnosti</a:t>
            </a:r>
          </a:p>
          <a:p>
            <a:r>
              <a:rPr lang="cs-CZ" b="1" dirty="0">
                <a:solidFill>
                  <a:schemeClr val="bg1"/>
                </a:solidFill>
              </a:rPr>
              <a:t>Shrnutí</a:t>
            </a:r>
          </a:p>
        </p:txBody>
      </p:sp>
    </p:spTree>
    <p:extLst>
      <p:ext uri="{BB962C8B-B14F-4D97-AF65-F5344CB8AC3E}">
        <p14:creationId xmlns:p14="http://schemas.microsoft.com/office/powerpoint/2010/main" val="30678521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E46F66A1-A04F-46F1-B7D6-480BE57B10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cs-CZ" sz="1800" dirty="0"/>
              <a:t>Centrální podávání žádostí a organizace sítí energetické účinnosti v Německu</a:t>
            </a:r>
          </a:p>
          <a:p>
            <a:pPr>
              <a:lnSpc>
                <a:spcPct val="120000"/>
              </a:lnSpc>
            </a:pPr>
            <a:r>
              <a:rPr lang="cs-CZ" sz="1800" dirty="0"/>
              <a:t>Dotace pro sítě energetické účinnosti jako důležité kritérium pro akvizici účastníků</a:t>
            </a:r>
          </a:p>
          <a:p>
            <a:pPr>
              <a:lnSpc>
                <a:spcPct val="120000"/>
              </a:lnSpc>
            </a:pPr>
            <a:r>
              <a:rPr lang="cs-CZ" sz="1800" dirty="0"/>
              <a:t>Aktéry sítě energetické účinnosti jsou</a:t>
            </a:r>
          </a:p>
          <a:p>
            <a:pPr lvl="1">
              <a:lnSpc>
                <a:spcPct val="120000"/>
              </a:lnSpc>
            </a:pPr>
            <a:r>
              <a:rPr lang="cs-CZ" sz="1600" dirty="0"/>
              <a:t>Zřizovatel sítě</a:t>
            </a:r>
          </a:p>
          <a:p>
            <a:pPr lvl="1">
              <a:lnSpc>
                <a:spcPct val="120000"/>
              </a:lnSpc>
            </a:pPr>
            <a:r>
              <a:rPr lang="cs-CZ" sz="1600" dirty="0"/>
              <a:t>Moderátor</a:t>
            </a:r>
          </a:p>
          <a:p>
            <a:pPr lvl="1">
              <a:lnSpc>
                <a:spcPct val="120000"/>
              </a:lnSpc>
            </a:pPr>
            <a:r>
              <a:rPr lang="cs-CZ" sz="1600" dirty="0"/>
              <a:t>Energetický poradce</a:t>
            </a:r>
          </a:p>
          <a:p>
            <a:pPr lvl="1">
              <a:lnSpc>
                <a:spcPct val="120000"/>
              </a:lnSpc>
            </a:pPr>
            <a:r>
              <a:rPr lang="cs-CZ" sz="1600" dirty="0"/>
              <a:t>Účastníci (pozitivní zkušenost </a:t>
            </a:r>
            <a:r>
              <a:rPr lang="cs-CZ" sz="1600" dirty="0" err="1"/>
              <a:t>IfE</a:t>
            </a:r>
            <a:r>
              <a:rPr lang="cs-CZ" sz="1600" dirty="0"/>
              <a:t>: 8 – 20 účastníků)</a:t>
            </a:r>
          </a:p>
          <a:p>
            <a:pPr>
              <a:lnSpc>
                <a:spcPct val="120000"/>
              </a:lnSpc>
            </a:pPr>
            <a:r>
              <a:rPr lang="cs-CZ" sz="1800" dirty="0"/>
              <a:t>Sítě energetické účinnosti s 3-letou dobou trvání obsahují</a:t>
            </a:r>
          </a:p>
          <a:p>
            <a:pPr lvl="1">
              <a:lnSpc>
                <a:spcPct val="120000"/>
              </a:lnSpc>
            </a:pPr>
            <a:r>
              <a:rPr lang="cs-CZ" sz="1600" dirty="0"/>
              <a:t>4 networkingová setkání ročně</a:t>
            </a:r>
          </a:p>
          <a:p>
            <a:pPr lvl="1">
              <a:lnSpc>
                <a:spcPct val="120000"/>
              </a:lnSpc>
            </a:pPr>
            <a:r>
              <a:rPr lang="cs-CZ" sz="1600" dirty="0"/>
              <a:t>Energetické poradenství pro jednotlivé účastníky sítě (zkušenost </a:t>
            </a:r>
            <a:r>
              <a:rPr lang="cs-CZ" sz="1600" dirty="0" err="1"/>
              <a:t>IfE</a:t>
            </a:r>
            <a:r>
              <a:rPr lang="cs-CZ" sz="1600" dirty="0"/>
              <a:t>: cca 5 – 15 pracovních dnů na rok a účastníka)</a:t>
            </a:r>
          </a:p>
          <a:p>
            <a:pPr>
              <a:lnSpc>
                <a:spcPct val="120000"/>
              </a:lnSpc>
            </a:pPr>
            <a:r>
              <a:rPr lang="cs-CZ" sz="1800" dirty="0"/>
              <a:t>Na základě úspěšného modelu sítí </a:t>
            </a:r>
            <a:r>
              <a:rPr lang="cs-CZ" sz="1800" u="sng" dirty="0"/>
              <a:t>energetické účinnosti</a:t>
            </a:r>
            <a:r>
              <a:rPr lang="cs-CZ" sz="1800" dirty="0"/>
              <a:t> se vyvinuly další </a:t>
            </a:r>
            <a:r>
              <a:rPr lang="cs-CZ" sz="1800" dirty="0" err="1"/>
              <a:t>tématicky</a:t>
            </a:r>
            <a:r>
              <a:rPr lang="cs-CZ" sz="1800" dirty="0"/>
              <a:t> specializované sítě</a:t>
            </a:r>
          </a:p>
          <a:p>
            <a:pPr lvl="1">
              <a:lnSpc>
                <a:spcPct val="120000"/>
              </a:lnSpc>
            </a:pPr>
            <a:r>
              <a:rPr lang="cs-CZ" sz="1600" dirty="0"/>
              <a:t>Sítě ochrany klimatu</a:t>
            </a:r>
          </a:p>
          <a:p>
            <a:pPr lvl="1">
              <a:lnSpc>
                <a:spcPct val="120000"/>
              </a:lnSpc>
            </a:pPr>
            <a:r>
              <a:rPr lang="cs-CZ" sz="1600" dirty="0"/>
              <a:t>Sítě pro efektivní využívání zdrojů</a:t>
            </a:r>
          </a:p>
          <a:p>
            <a:pPr lvl="1">
              <a:lnSpc>
                <a:spcPct val="120000"/>
              </a:lnSpc>
            </a:pPr>
            <a:r>
              <a:rPr lang="cs-CZ" sz="1600" dirty="0"/>
              <a:t>Sítě k tématu klimaticky šetrné mobility</a:t>
            </a:r>
          </a:p>
          <a:p>
            <a:endParaRPr lang="cs-CZ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5A5A0F7-96FE-4370-8064-2BDC37D2D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Shrnutí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F531564-F9AA-416C-B18C-C0B5865D11D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01E174F-3630-4FE5-8852-9A0324A2F21B}" type="datetime1">
              <a:rPr lang="de-DE" smtClean="0"/>
              <a:t>18.02.2021</a:t>
            </a:fld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F21E331-5AD6-427B-A45F-5E12251056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24E4516-7FFA-45CF-9DEF-85E81D8140FD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34046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B740121E-DD29-4CBD-B321-5E0B40B97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dirty="0"/>
              <a:t>Mnohokrát děkuji </a:t>
            </a:r>
            <a:br>
              <a:rPr lang="cs-CZ" sz="5400" dirty="0"/>
            </a:br>
            <a:r>
              <a:rPr lang="cs-CZ" sz="5400" dirty="0"/>
              <a:t>za Vaši pozornost</a:t>
            </a:r>
            <a:endParaRPr lang="de-DE" sz="5400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0583B13-EC51-4E95-B84C-09630D5A8E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961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5A6ED33-38F0-418B-B6D1-49494ADBA33D}" type="datetime1">
              <a:rPr lang="de-DE" smtClean="0"/>
              <a:t>18.02.2021</a:t>
            </a:fld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CADC14C-A955-42D0-AE84-8C0A05933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4E4516-7FFA-45CF-9DEF-85E81D8140FD}" type="slidenum">
              <a:rPr lang="de-DE" smtClean="0"/>
              <a:pPr/>
              <a:t>25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F5755D36-BD05-4305-AF42-A51B2E20B2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>
                <a:solidFill>
                  <a:schemeClr val="bg1">
                    <a:lumMod val="85000"/>
                  </a:schemeClr>
                </a:solidFill>
              </a:rPr>
              <a:t>Navštivte nás také na</a:t>
            </a:r>
            <a:r>
              <a:rPr lang="de-DE" dirty="0">
                <a:solidFill>
                  <a:schemeClr val="bg1">
                    <a:lumMod val="85000"/>
                  </a:schemeClr>
                </a:solidFill>
              </a:rPr>
              <a:t>…</a:t>
            </a:r>
            <a:endParaRPr lang="de-DE" dirty="0">
              <a:solidFill>
                <a:schemeClr val="bg1">
                  <a:lumMod val="85000"/>
                </a:schemeClr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xmlns="" val="tx"/>
                  </a:ext>
                </a:extLst>
              </a:hlinkClick>
            </a:endParaRPr>
          </a:p>
          <a:p>
            <a:pPr>
              <a:lnSpc>
                <a:spcPct val="110000"/>
              </a:lnSpc>
            </a:pPr>
            <a:r>
              <a:rPr lang="de-DE" dirty="0"/>
              <a:t>www.ifeam.de</a:t>
            </a:r>
          </a:p>
          <a:p>
            <a:pPr lvl="0">
              <a:lnSpc>
                <a:spcPct val="110000"/>
              </a:lnSpc>
            </a:pPr>
            <a:r>
              <a:rPr lang="de-DE" dirty="0"/>
              <a:t>www.facebook.com/ifeam.de</a:t>
            </a:r>
          </a:p>
          <a:p>
            <a:pPr lvl="0">
              <a:lnSpc>
                <a:spcPct val="110000"/>
              </a:lnSpc>
            </a:pPr>
            <a:r>
              <a:rPr lang="de-DE" dirty="0"/>
              <a:t>www.t1p.de/ifeam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93082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E95A79C-4B61-4FF3-8BBA-97250526D2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184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E68FF0A-DE00-4398-A792-EB2FDD9987CB}" type="datetime1">
              <a:rPr lang="de-DE" smtClean="0"/>
              <a:t>18.02.2021</a:t>
            </a:fld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63F5823-91C6-4572-86CD-F5EFDDCF0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4E4516-7FFA-45CF-9DEF-85E81D8140FD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044A8896-1971-40EC-9A15-7DA75B903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Ústav pro energetiku (</a:t>
            </a:r>
            <a:r>
              <a:rPr lang="de-DE" dirty="0" err="1"/>
              <a:t>IfE</a:t>
            </a:r>
            <a:r>
              <a:rPr lang="cs-CZ" dirty="0"/>
              <a:t>) při Východobavorské technické vysoké škole </a:t>
            </a:r>
            <a:r>
              <a:rPr lang="de-DE" dirty="0"/>
              <a:t>Amberg-Weiden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EA721104-E442-4465-9916-82602F876014}"/>
              </a:ext>
            </a:extLst>
          </p:cNvPr>
          <p:cNvSpPr txBox="1"/>
          <p:nvPr/>
        </p:nvSpPr>
        <p:spPr>
          <a:xfrm>
            <a:off x="7904417" y="1700943"/>
            <a:ext cx="3749744" cy="1881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94877C"/>
                </a:solidFill>
              </a:rPr>
              <a:t>Založení v roce </a:t>
            </a:r>
            <a:r>
              <a:rPr lang="de-DE" sz="2000" b="1" dirty="0">
                <a:solidFill>
                  <a:srgbClr val="94877C"/>
                </a:solidFill>
              </a:rPr>
              <a:t>1998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94877C"/>
                </a:solidFill>
              </a:rPr>
              <a:t>Tým složený z </a:t>
            </a:r>
            <a:r>
              <a:rPr lang="de-DE" sz="2000" b="1" dirty="0">
                <a:solidFill>
                  <a:srgbClr val="94877C"/>
                </a:solidFill>
              </a:rPr>
              <a:t>40 </a:t>
            </a:r>
            <a:r>
              <a:rPr lang="cs-CZ" sz="2000" b="1" dirty="0">
                <a:solidFill>
                  <a:srgbClr val="94877C"/>
                </a:solidFill>
              </a:rPr>
              <a:t>inženýrů</a:t>
            </a:r>
            <a:endParaRPr lang="de-DE" sz="2000" b="1" dirty="0">
              <a:solidFill>
                <a:srgbClr val="94877C"/>
              </a:solidFill>
            </a:endParaRPr>
          </a:p>
          <a:p>
            <a:pPr>
              <a:lnSpc>
                <a:spcPct val="150000"/>
              </a:lnSpc>
            </a:pPr>
            <a:r>
              <a:rPr lang="de-DE" sz="2000" b="1" dirty="0">
                <a:solidFill>
                  <a:srgbClr val="94877C"/>
                </a:solidFill>
              </a:rPr>
              <a:t>     </a:t>
            </a:r>
            <a:r>
              <a:rPr lang="cs-CZ" sz="2000" b="1" dirty="0">
                <a:solidFill>
                  <a:srgbClr val="94877C"/>
                </a:solidFill>
              </a:rPr>
              <a:t>a vědců</a:t>
            </a:r>
            <a:endParaRPr lang="de-DE" sz="2000" b="1" dirty="0">
              <a:solidFill>
                <a:srgbClr val="94877C"/>
              </a:solidFill>
            </a:endParaRPr>
          </a:p>
          <a:p>
            <a:pPr>
              <a:lnSpc>
                <a:spcPct val="150000"/>
              </a:lnSpc>
            </a:pPr>
            <a:endParaRPr lang="de-DE" sz="2000" b="1" dirty="0">
              <a:solidFill>
                <a:srgbClr val="94877C"/>
              </a:solidFill>
            </a:endParaRPr>
          </a:p>
        </p:txBody>
      </p:sp>
      <p:pic>
        <p:nvPicPr>
          <p:cNvPr id="9" name="Inhaltsplatzhalter 12" descr="Ein Bild, das Text enthält.&#10;&#10;Automatisch generierte Beschreibung">
            <a:extLst>
              <a:ext uri="{FF2B5EF4-FFF2-40B4-BE49-F238E27FC236}">
                <a16:creationId xmlns:a16="http://schemas.microsoft.com/office/drawing/2014/main" id="{FDAC88CA-2CD5-456B-80C3-5A8039CF0FD3}"/>
              </a:ext>
            </a:extLst>
          </p:cNvPr>
          <p:cNvPicPr>
            <a:picLocks noGrp="1"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133" y="1932857"/>
            <a:ext cx="5639366" cy="387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870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platzhalter 5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6" b="19646"/>
          <a:stretch>
            <a:fillRect/>
          </a:stretch>
        </p:blipFill>
        <p:spPr/>
      </p:pic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9664E22-60FE-4FE1-9A2D-2EDDF45C1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4E4516-7FFA-45CF-9DEF-85E81D8140FD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958CF7F-2235-4B27-8DE1-B0F5E57E869B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53961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326E3BB-A538-4C88-9573-A6652FAC78E4}" type="datetime1">
              <a:rPr lang="de-DE" smtClean="0"/>
              <a:t>18.02.2021</a:t>
            </a:fld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6AC051E-2907-4099-ADF7-6E2E37DE7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Sítě s obcemi</a:t>
            </a:r>
            <a:endParaRPr lang="de-DE" dirty="0">
              <a:solidFill>
                <a:srgbClr val="FF0000"/>
              </a:solidFill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3272CCBE-0F1D-457F-98B8-17F4629CC6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0017" y="563839"/>
            <a:ext cx="2743199" cy="351603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BDECD5A0-E679-4B6A-8BB6-B9C110AA9AF0}"/>
              </a:ext>
            </a:extLst>
          </p:cNvPr>
          <p:cNvSpPr txBox="1"/>
          <p:nvPr/>
        </p:nvSpPr>
        <p:spPr>
          <a:xfrm>
            <a:off x="80867" y="3429000"/>
            <a:ext cx="4766341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rgbClr val="F29400"/>
                </a:solidFill>
              </a:rPr>
              <a:t>12 </a:t>
            </a:r>
            <a:r>
              <a:rPr lang="cs-CZ" sz="2000" b="1" dirty="0">
                <a:solidFill>
                  <a:srgbClr val="F29400"/>
                </a:solidFill>
              </a:rPr>
              <a:t>sítí s </a:t>
            </a:r>
            <a:r>
              <a:rPr lang="de-DE" sz="2000" b="1" dirty="0" err="1">
                <a:solidFill>
                  <a:srgbClr val="F29400"/>
                </a:solidFill>
              </a:rPr>
              <a:t>IfE</a:t>
            </a:r>
            <a:endParaRPr lang="de-DE" sz="2000" b="1" dirty="0">
              <a:solidFill>
                <a:srgbClr val="F29400"/>
              </a:solidFill>
            </a:endParaRPr>
          </a:p>
          <a:p>
            <a:r>
              <a:rPr lang="de-DE" sz="2000" dirty="0">
                <a:solidFill>
                  <a:srgbClr val="00B0F0"/>
                </a:solidFill>
              </a:rPr>
              <a:t>  3 </a:t>
            </a:r>
            <a:r>
              <a:rPr lang="cs-CZ" sz="2000" dirty="0">
                <a:solidFill>
                  <a:srgbClr val="00B0F0"/>
                </a:solidFill>
              </a:rPr>
              <a:t>sítí s distributorem </a:t>
            </a:r>
            <a:r>
              <a:rPr lang="de-DE" sz="2000" dirty="0">
                <a:solidFill>
                  <a:srgbClr val="00B0F0"/>
                </a:solidFill>
              </a:rPr>
              <a:t>Bayernwerk</a:t>
            </a:r>
          </a:p>
          <a:p>
            <a:r>
              <a:rPr lang="de-DE" sz="2000" dirty="0">
                <a:solidFill>
                  <a:srgbClr val="2A966D"/>
                </a:solidFill>
              </a:rPr>
              <a:t>  4 </a:t>
            </a:r>
            <a:r>
              <a:rPr lang="cs-CZ" sz="2000" dirty="0">
                <a:solidFill>
                  <a:srgbClr val="2A966D"/>
                </a:solidFill>
              </a:rPr>
              <a:t>sítí s distributorem </a:t>
            </a:r>
            <a:r>
              <a:rPr lang="de-DE" sz="2000" dirty="0">
                <a:solidFill>
                  <a:srgbClr val="2A966D"/>
                </a:solidFill>
              </a:rPr>
              <a:t>ÜZ Mainfranken</a:t>
            </a:r>
          </a:p>
        </p:txBody>
      </p:sp>
    </p:spTree>
    <p:extLst>
      <p:ext uri="{BB962C8B-B14F-4D97-AF65-F5344CB8AC3E}">
        <p14:creationId xmlns:p14="http://schemas.microsoft.com/office/powerpoint/2010/main" val="969701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platzhalter 2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6" b="19646"/>
          <a:stretch>
            <a:fillRect/>
          </a:stretch>
        </p:blipFill>
        <p:spPr/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44CB4FF-9C0B-4D8E-A5B0-EDD72FB91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24E4516-7FFA-45CF-9DEF-85E81D8140FD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81AB36E-D5CA-4152-AC44-5D044CC3EA79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53961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D8543CD-BFB9-4A58-9EF1-8A6D4ACAFA2D}" type="datetime1">
              <a:rPr lang="de-DE" smtClean="0"/>
              <a:t>18.02.2021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5ABD0DA5-0D44-4AF3-9003-C0AD6980A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Sítě s podniky</a:t>
            </a:r>
            <a:endParaRPr lang="de-DE" dirty="0">
              <a:solidFill>
                <a:srgbClr val="FF0000"/>
              </a:solidFill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923E7086-27AE-4242-AB44-0EE9C689FE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0017" y="563839"/>
            <a:ext cx="2743199" cy="351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09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2DC2182-BEAC-4082-832D-FB6FBA378E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9616" y="6393375"/>
            <a:ext cx="2880000" cy="360000"/>
          </a:xfrm>
        </p:spPr>
        <p:txBody>
          <a:bodyPr/>
          <a:lstStyle/>
          <a:p>
            <a:fld id="{FAAAFC76-00BD-4AA9-9165-21FE0EA045BC}" type="datetime1">
              <a:rPr lang="de-DE" smtClean="0"/>
              <a:t>18.02.2021</a:t>
            </a:fld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A1B8AB4-24E5-47CC-B2C9-97A9ECEC59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19616" y="6393375"/>
            <a:ext cx="2880000" cy="360000"/>
          </a:xfrm>
        </p:spPr>
        <p:txBody>
          <a:bodyPr/>
          <a:lstStyle/>
          <a:p>
            <a:fld id="{824E4516-7FFA-45CF-9DEF-85E81D8140FD}" type="slidenum">
              <a:rPr lang="de-DE" smtClean="0"/>
              <a:t>6</a:t>
            </a:fld>
            <a:endParaRPr lang="de-DE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2001E05-693A-4896-90C6-E0223F5CCC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cs-CZ" dirty="0"/>
              <a:t>Představení Ústavu pro energetiku</a:t>
            </a:r>
          </a:p>
          <a:p>
            <a:r>
              <a:rPr lang="cs-CZ" b="1" dirty="0">
                <a:solidFill>
                  <a:schemeClr val="bg1"/>
                </a:solidFill>
              </a:rPr>
              <a:t>Koncepce sítí energetické účinnosti</a:t>
            </a:r>
          </a:p>
          <a:p>
            <a:r>
              <a:rPr lang="cs-CZ" dirty="0"/>
              <a:t>Založení sítě energetické účinnosti</a:t>
            </a:r>
          </a:p>
          <a:p>
            <a:r>
              <a:rPr lang="cs-CZ" dirty="0"/>
              <a:t>Shrnutí</a:t>
            </a:r>
          </a:p>
        </p:txBody>
      </p:sp>
    </p:spTree>
    <p:extLst>
      <p:ext uri="{BB962C8B-B14F-4D97-AF65-F5344CB8AC3E}">
        <p14:creationId xmlns:p14="http://schemas.microsoft.com/office/powerpoint/2010/main" val="1614198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D2C4CCF-7642-4F81-8547-2176C88138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de-DE" dirty="0"/>
              <a:t>„</a:t>
            </a:r>
            <a:r>
              <a:rPr lang="cs-CZ" dirty="0"/>
              <a:t>Síť energetické účinnosti je dobrovolná, systematická, cílená a nebyrokratická výměna zkušeností a myšlenek mezi více podniky v definovaném období, aby se dosáhlo zlepšení energetické účinnosti</a:t>
            </a:r>
            <a:r>
              <a:rPr lang="de-DE" dirty="0"/>
              <a:t>.“ </a:t>
            </a:r>
            <a:r>
              <a:rPr lang="de-DE" sz="1000" i="1" dirty="0"/>
              <a:t>(www.effizienznetzwerke.org)</a:t>
            </a:r>
          </a:p>
          <a:p>
            <a:pPr>
              <a:lnSpc>
                <a:spcPct val="150000"/>
              </a:lnSpc>
            </a:pPr>
            <a:r>
              <a:rPr lang="cs-CZ" dirty="0"/>
              <a:t>Sítě energetické účinnosti jakožto důležitá součást </a:t>
            </a:r>
            <a:r>
              <a:rPr lang="de-DE" dirty="0"/>
              <a:t>„</a:t>
            </a:r>
            <a:r>
              <a:rPr lang="cs-CZ" dirty="0"/>
              <a:t>Národního akčního plánu energetické účinnosti </a:t>
            </a:r>
            <a:r>
              <a:rPr lang="de-DE" dirty="0"/>
              <a:t>(NAPE)“ </a:t>
            </a:r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cs-CZ" dirty="0">
                <a:sym typeface="Wingdings" panose="05000000000000000000" pitchFamily="2" charset="2"/>
              </a:rPr>
              <a:t>Součást realizace Směrnice EU o energetické účinnosti z roku </a:t>
            </a:r>
            <a:r>
              <a:rPr lang="de-DE" dirty="0"/>
              <a:t>2012</a:t>
            </a:r>
          </a:p>
          <a:p>
            <a:pPr>
              <a:lnSpc>
                <a:spcPct val="150000"/>
              </a:lnSpc>
            </a:pPr>
            <a:endParaRPr lang="de-DE" dirty="0"/>
          </a:p>
          <a:p>
            <a:pPr>
              <a:lnSpc>
                <a:spcPct val="150000"/>
              </a:lnSpc>
            </a:pPr>
            <a:endParaRPr lang="de-DE" dirty="0"/>
          </a:p>
          <a:p>
            <a:pPr>
              <a:lnSpc>
                <a:spcPct val="150000"/>
              </a:lnSpc>
            </a:pPr>
            <a:endParaRPr lang="de-DE" dirty="0"/>
          </a:p>
          <a:p>
            <a:pPr>
              <a:lnSpc>
                <a:spcPct val="150000"/>
              </a:lnSpc>
            </a:pPr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D9569496-9816-4655-A480-86F116ACD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Pozadí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79B3897-0C6E-4CF4-BE42-487269141C0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9BDF540-829F-4F66-B04F-275DB51E0E6B}" type="datetime1">
              <a:rPr lang="de-DE" smtClean="0"/>
              <a:t>18.02.2021</a:t>
            </a:fld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8403A65-0805-4DE7-A559-8572DCA2FC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24E4516-7FFA-45CF-9DEF-85E81D8140FD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67421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CD21EE4C-AC02-4B28-B577-FE679306B6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cs-CZ" sz="1800" b="1" u="sng" dirty="0"/>
              <a:t>Sítě energetické účinnosti s podniky</a:t>
            </a:r>
            <a:endParaRPr lang="de-DE" sz="1800" b="1" u="sng" dirty="0"/>
          </a:p>
          <a:p>
            <a:pPr lvl="1">
              <a:lnSpc>
                <a:spcPct val="120000"/>
              </a:lnSpc>
            </a:pPr>
            <a:r>
              <a:rPr lang="cs-CZ" sz="1600" dirty="0"/>
              <a:t>Centrální podávání žádosti a organizace prostřednictvím </a:t>
            </a:r>
            <a:r>
              <a:rPr lang="de-DE" sz="1600" dirty="0"/>
              <a:t>„</a:t>
            </a:r>
            <a:r>
              <a:rPr lang="cs-CZ" sz="1600" dirty="0"/>
              <a:t>Iniciativy sítí energetické účinnosti a ochrany klimatu v Německu</a:t>
            </a:r>
            <a:r>
              <a:rPr lang="de-DE" sz="1600" dirty="0"/>
              <a:t>“: </a:t>
            </a:r>
            <a:r>
              <a:rPr lang="cs-CZ" sz="1600" dirty="0"/>
              <a:t>iniciativa spolkové vlády a </a:t>
            </a:r>
            <a:r>
              <a:rPr lang="de-DE" sz="1600" dirty="0"/>
              <a:t>21 </a:t>
            </a:r>
            <a:r>
              <a:rPr lang="cs-CZ" sz="1600" dirty="0"/>
              <a:t>svazů a organizací z prostředí ekonomiky </a:t>
            </a:r>
            <a:r>
              <a:rPr lang="de-DE" sz="850" i="1" dirty="0"/>
              <a:t>(https://www.effizienznetzwerke.org/)</a:t>
            </a:r>
          </a:p>
          <a:p>
            <a:pPr lvl="1">
              <a:lnSpc>
                <a:spcPct val="120000"/>
              </a:lnSpc>
            </a:pPr>
            <a:r>
              <a:rPr lang="cs-CZ" sz="1600" dirty="0"/>
              <a:t>V současné době je v Německu okolo </a:t>
            </a:r>
            <a:r>
              <a:rPr lang="de-DE" sz="1600" dirty="0"/>
              <a:t>290 </a:t>
            </a:r>
            <a:r>
              <a:rPr lang="cs-CZ" sz="1600" dirty="0"/>
              <a:t>sítí s přibližně </a:t>
            </a:r>
            <a:r>
              <a:rPr lang="de-DE" sz="1600" dirty="0"/>
              <a:t>2600 </a:t>
            </a:r>
            <a:r>
              <a:rPr lang="cs-CZ" sz="1600" dirty="0"/>
              <a:t>podniky </a:t>
            </a:r>
            <a:r>
              <a:rPr lang="de-DE" sz="1600" dirty="0">
                <a:sym typeface="Wingdings" panose="05000000000000000000" pitchFamily="2" charset="2"/>
              </a:rPr>
              <a:t> </a:t>
            </a:r>
            <a:r>
              <a:rPr lang="cs-CZ" sz="1600" dirty="0">
                <a:sym typeface="Wingdings" panose="05000000000000000000" pitchFamily="2" charset="2"/>
              </a:rPr>
              <a:t>do konce roku </a:t>
            </a:r>
            <a:r>
              <a:rPr lang="de-DE" sz="1600" dirty="0"/>
              <a:t>2025 </a:t>
            </a:r>
            <a:r>
              <a:rPr lang="cs-CZ" sz="1600" dirty="0"/>
              <a:t>m být iniciováno </a:t>
            </a:r>
            <a:r>
              <a:rPr lang="de-DE" sz="1600" dirty="0"/>
              <a:t>300 </a:t>
            </a:r>
            <a:r>
              <a:rPr lang="cs-CZ" sz="1600" dirty="0"/>
              <a:t>až</a:t>
            </a:r>
            <a:r>
              <a:rPr lang="de-DE" sz="1600" dirty="0"/>
              <a:t> 350 </a:t>
            </a:r>
            <a:r>
              <a:rPr lang="cs-CZ" sz="1600" dirty="0"/>
              <a:t>nových sítí</a:t>
            </a:r>
            <a:endParaRPr lang="de-DE" sz="1600" dirty="0"/>
          </a:p>
          <a:p>
            <a:pPr lvl="1">
              <a:lnSpc>
                <a:spcPct val="120000"/>
              </a:lnSpc>
            </a:pPr>
            <a:r>
              <a:rPr lang="cs-CZ" sz="1600" dirty="0"/>
              <a:t>Zčásti podpora prostřednictvím spolkových zemí </a:t>
            </a:r>
            <a:r>
              <a:rPr lang="de-DE" sz="1600" dirty="0">
                <a:sym typeface="Wingdings" panose="05000000000000000000" pitchFamily="2" charset="2"/>
              </a:rPr>
              <a:t> </a:t>
            </a:r>
            <a:r>
              <a:rPr lang="cs-CZ" sz="1600" dirty="0">
                <a:sym typeface="Wingdings" panose="05000000000000000000" pitchFamily="2" charset="2"/>
              </a:rPr>
              <a:t>např. prostřednictvím Bavorské iniciativy sítí energetické účinnosti </a:t>
            </a:r>
            <a:r>
              <a:rPr lang="de-DE" sz="1600" dirty="0">
                <a:sym typeface="Wingdings" panose="05000000000000000000" pitchFamily="2" charset="2"/>
              </a:rPr>
              <a:t>(BEEN-i)</a:t>
            </a:r>
            <a:endParaRPr lang="de-DE" sz="1600" dirty="0"/>
          </a:p>
          <a:p>
            <a:pPr marL="0" indent="0">
              <a:lnSpc>
                <a:spcPct val="120000"/>
              </a:lnSpc>
              <a:buNone/>
            </a:pPr>
            <a:endParaRPr lang="de-DE" sz="1800" dirty="0"/>
          </a:p>
          <a:p>
            <a:pPr marL="342900" indent="-342900">
              <a:lnSpc>
                <a:spcPct val="120000"/>
              </a:lnSpc>
              <a:buFont typeface="+mj-lt"/>
              <a:buAutoNum type="arabicPeriod" startAt="2"/>
            </a:pPr>
            <a:r>
              <a:rPr lang="cs-CZ" sz="1800" b="1" u="sng" dirty="0"/>
              <a:t>Sítě energetické účinnosti s obcemi </a:t>
            </a:r>
            <a:r>
              <a:rPr lang="de-DE" sz="1800" b="1" u="sng" dirty="0"/>
              <a:t>/ </a:t>
            </a:r>
            <a:r>
              <a:rPr lang="cs-CZ" sz="1800" b="1" u="sng" dirty="0"/>
              <a:t>komunálními podniky </a:t>
            </a:r>
            <a:r>
              <a:rPr lang="de-DE" sz="1800" b="1" u="sng" dirty="0"/>
              <a:t>/ </a:t>
            </a:r>
            <a:r>
              <a:rPr lang="cs-CZ" sz="1800" b="1" u="sng" dirty="0"/>
              <a:t>církevními zařízeními</a:t>
            </a:r>
            <a:endParaRPr lang="de-DE" sz="1800" b="1" u="sng" dirty="0"/>
          </a:p>
          <a:p>
            <a:pPr lvl="1">
              <a:lnSpc>
                <a:spcPct val="120000"/>
              </a:lnSpc>
            </a:pPr>
            <a:r>
              <a:rPr lang="cs-CZ" sz="1600" dirty="0">
                <a:solidFill>
                  <a:srgbClr val="94877C"/>
                </a:solidFill>
              </a:rPr>
              <a:t>Centrální podávání žádostí a organizace prostřednictvím nositele projektu </a:t>
            </a:r>
            <a:r>
              <a:rPr lang="de-DE" sz="1600" dirty="0">
                <a:solidFill>
                  <a:srgbClr val="94877C"/>
                </a:solidFill>
              </a:rPr>
              <a:t>Jülich</a:t>
            </a:r>
          </a:p>
          <a:p>
            <a:pPr lvl="1">
              <a:lnSpc>
                <a:spcPct val="120000"/>
              </a:lnSpc>
            </a:pPr>
            <a:r>
              <a:rPr lang="cs-CZ" sz="1600" dirty="0">
                <a:solidFill>
                  <a:srgbClr val="94877C"/>
                </a:solidFill>
              </a:rPr>
              <a:t>Podpora prostřednictvím Směrnice o obcích Spolkového ministerstva životního prostředí</a:t>
            </a:r>
            <a:r>
              <a:rPr lang="de-DE" sz="1600" dirty="0">
                <a:solidFill>
                  <a:srgbClr val="94877C"/>
                </a:solidFill>
              </a:rPr>
              <a:t>, </a:t>
            </a:r>
            <a:r>
              <a:rPr lang="cs-CZ" sz="1600" dirty="0">
                <a:solidFill>
                  <a:srgbClr val="94877C"/>
                </a:solidFill>
              </a:rPr>
              <a:t>ochrany přírody a jaderné bezpečnosti </a:t>
            </a:r>
            <a:r>
              <a:rPr lang="de-DE" sz="1050" i="1" dirty="0">
                <a:solidFill>
                  <a:srgbClr val="94877C"/>
                </a:solidFill>
              </a:rPr>
              <a:t>(</a:t>
            </a:r>
            <a:r>
              <a:rPr lang="de-DE" sz="1050" i="1" dirty="0">
                <a:solidFill>
                  <a:srgbClr val="94877C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https://www.ptj.de/projektfoerderung/nationale-klimaschutzinitiative/kommunalrichtlinie/netzwerke</a:t>
            </a:r>
            <a:r>
              <a:rPr lang="de-DE" sz="1050" i="1" dirty="0">
                <a:solidFill>
                  <a:srgbClr val="94877C"/>
                </a:solidFill>
              </a:rPr>
              <a:t>)</a:t>
            </a:r>
          </a:p>
          <a:p>
            <a:pPr lvl="2">
              <a:lnSpc>
                <a:spcPct val="120000"/>
              </a:lnSpc>
            </a:pPr>
            <a:endParaRPr lang="de-DE" sz="1600" dirty="0"/>
          </a:p>
          <a:p>
            <a:pPr>
              <a:lnSpc>
                <a:spcPct val="120000"/>
              </a:lnSpc>
            </a:pPr>
            <a:endParaRPr lang="de-DE" sz="1800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E18EE9D1-1D41-4008-B44C-7546E0ABF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Cílové skupiny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EB4B112-7676-4AE5-AC1F-C11D14B4496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DE29FD4-A5E4-48E7-8A7A-7801624CC1F8}" type="datetime1">
              <a:rPr lang="de-DE" smtClean="0"/>
              <a:t>18.02.2021</a:t>
            </a:fld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1B89785-87C7-4BEB-84B6-8194B9C172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24E4516-7FFA-45CF-9DEF-85E81D8140FD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257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7B22BD1-6131-4250-B6D4-90CEF93DBA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>
                <a:solidFill>
                  <a:srgbClr val="94877C"/>
                </a:solidFill>
              </a:rPr>
              <a:t>      Akt</a:t>
            </a:r>
            <a:r>
              <a:rPr lang="cs-CZ" b="1" dirty="0" err="1">
                <a:solidFill>
                  <a:srgbClr val="94877C"/>
                </a:solidFill>
              </a:rPr>
              <a:t>éři</a:t>
            </a:r>
            <a:r>
              <a:rPr lang="de-DE" b="1" dirty="0">
                <a:solidFill>
                  <a:srgbClr val="94877C"/>
                </a:solidFill>
              </a:rPr>
              <a:t>		</a:t>
            </a:r>
            <a:r>
              <a:rPr lang="cs-CZ" b="1" dirty="0">
                <a:solidFill>
                  <a:srgbClr val="94877C"/>
                </a:solidFill>
              </a:rPr>
              <a:t>Úkoly</a:t>
            </a:r>
            <a:endParaRPr lang="de-DE" b="1" dirty="0">
              <a:solidFill>
                <a:srgbClr val="94877C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+mj-lt"/>
              </a:rPr>
              <a:t>Struktura sítě</a:t>
            </a:r>
            <a:r>
              <a:rPr lang="de-DE" dirty="0">
                <a:latin typeface="+mj-lt"/>
              </a:rPr>
              <a:t>: </a:t>
            </a:r>
            <a:r>
              <a:rPr lang="cs-CZ" dirty="0">
                <a:latin typeface="+mj-lt"/>
              </a:rPr>
              <a:t>Aktéři a úkoly v rámci sítě</a:t>
            </a:r>
            <a:endParaRPr lang="de-DE" dirty="0">
              <a:latin typeface="+mj-lt"/>
            </a:endParaRPr>
          </a:p>
        </p:txBody>
      </p:sp>
      <p:grpSp>
        <p:nvGrpSpPr>
          <p:cNvPr id="2" name="Gruppieren 1"/>
          <p:cNvGrpSpPr/>
          <p:nvPr/>
        </p:nvGrpSpPr>
        <p:grpSpPr>
          <a:xfrm>
            <a:off x="679875" y="2213741"/>
            <a:ext cx="1655394" cy="776085"/>
            <a:chOff x="1127448" y="1606008"/>
            <a:chExt cx="2207071" cy="1017356"/>
          </a:xfrm>
        </p:grpSpPr>
        <p:cxnSp>
          <p:nvCxnSpPr>
            <p:cNvPr id="14" name="Gerader Verbinder 13"/>
            <p:cNvCxnSpPr/>
            <p:nvPr/>
          </p:nvCxnSpPr>
          <p:spPr bwMode="auto">
            <a:xfrm>
              <a:off x="1127448" y="2606966"/>
              <a:ext cx="2160000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1793C7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9" name="Textfeld 18"/>
            <p:cNvSpPr txBox="1"/>
            <p:nvPr/>
          </p:nvSpPr>
          <p:spPr>
            <a:xfrm>
              <a:off x="1127448" y="2229992"/>
              <a:ext cx="2207071" cy="39337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marL="356010" indent="-356010" algn="ctr" defTabSz="685824">
                <a:spcBef>
                  <a:spcPct val="20000"/>
                </a:spcBef>
                <a:buClr>
                  <a:srgbClr val="004F80"/>
                </a:buClr>
                <a:buSzPct val="80000"/>
              </a:pPr>
              <a:r>
                <a:rPr lang="cs-CZ" sz="1350" b="1" kern="0" dirty="0">
                  <a:solidFill>
                    <a:srgbClr val="1793C7"/>
                  </a:solidFill>
                  <a:cs typeface="Arial" panose="020B0604020202020204" pitchFamily="34" charset="0"/>
                </a:rPr>
                <a:t>Zřizovatel sítě</a:t>
              </a:r>
              <a:endParaRPr lang="de-DE" sz="1500" b="1" kern="0" dirty="0">
                <a:solidFill>
                  <a:srgbClr val="1793C7"/>
                </a:solidFill>
                <a:cs typeface="Arial" panose="020B0604020202020204" pitchFamily="34" charset="0"/>
              </a:endParaRPr>
            </a:p>
          </p:txBody>
        </p:sp>
        <p:pic>
          <p:nvPicPr>
            <p:cNvPr id="21" name="Grafik 2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57702" y="1606008"/>
              <a:ext cx="699492" cy="712446"/>
            </a:xfrm>
            <a:prstGeom prst="rect">
              <a:avLst/>
            </a:prstGeom>
          </p:spPr>
        </p:pic>
      </p:grpSp>
      <p:sp>
        <p:nvSpPr>
          <p:cNvPr id="28" name="Rechteck 27"/>
          <p:cNvSpPr/>
          <p:nvPr/>
        </p:nvSpPr>
        <p:spPr>
          <a:xfrm>
            <a:off x="3231762" y="2320092"/>
            <a:ext cx="681419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1600" dirty="0">
              <a:solidFill>
                <a:srgbClr val="94877C"/>
              </a:solidFill>
              <a:cs typeface="Arial" panose="020B0604020202020204" pitchFamily="34" charset="0"/>
            </a:endParaRPr>
          </a:p>
          <a:p>
            <a:r>
              <a:rPr lang="cs-CZ" sz="1600" dirty="0">
                <a:solidFill>
                  <a:srgbClr val="94877C"/>
                </a:solidFill>
                <a:cs typeface="Arial" panose="020B0604020202020204" pitchFamily="34" charset="0"/>
              </a:rPr>
              <a:t>Akvizice podniků a celková zodpovědnost za síť po celou dobu trvání</a:t>
            </a:r>
            <a:endParaRPr lang="de-DE" sz="1600" dirty="0">
              <a:solidFill>
                <a:srgbClr val="94877C"/>
              </a:solidFill>
              <a:cs typeface="Arial" panose="020B0604020202020204" pitchFamily="34" charset="0"/>
            </a:endParaRPr>
          </a:p>
          <a:p>
            <a:endParaRPr lang="cs-CZ" sz="1600" dirty="0">
              <a:solidFill>
                <a:srgbClr val="94877C"/>
              </a:solidFill>
              <a:ea typeface="ＭＳ Ｐゴシック" pitchFamily="52" charset="-128"/>
              <a:cs typeface="Arial" panose="020B0604020202020204" pitchFamily="34" charset="0"/>
            </a:endParaRPr>
          </a:p>
          <a:p>
            <a:endParaRPr lang="de-DE" sz="1600" dirty="0">
              <a:solidFill>
                <a:srgbClr val="94877C"/>
              </a:solidFill>
              <a:ea typeface="ＭＳ Ｐゴシック" pitchFamily="52" charset="-128"/>
              <a:cs typeface="Arial" panose="020B0604020202020204" pitchFamily="34" charset="0"/>
            </a:endParaRPr>
          </a:p>
          <a:p>
            <a:endParaRPr lang="cs-CZ" sz="1600" dirty="0">
              <a:solidFill>
                <a:srgbClr val="94877C"/>
              </a:solidFill>
            </a:endParaRPr>
          </a:p>
          <a:p>
            <a:r>
              <a:rPr lang="cs-CZ" sz="1600" dirty="0">
                <a:solidFill>
                  <a:srgbClr val="94877C"/>
                </a:solidFill>
              </a:rPr>
              <a:t>Organizace a moderace networkingových setkání </a:t>
            </a:r>
            <a:r>
              <a:rPr lang="de-DE" sz="1600" dirty="0">
                <a:solidFill>
                  <a:srgbClr val="94877C"/>
                </a:solidFill>
              </a:rPr>
              <a:t>/ </a:t>
            </a:r>
            <a:r>
              <a:rPr lang="cs-CZ" sz="1600" dirty="0">
                <a:solidFill>
                  <a:srgbClr val="94877C"/>
                </a:solidFill>
              </a:rPr>
              <a:t>výměny zkušeností</a:t>
            </a:r>
            <a:endParaRPr lang="de-DE" sz="1600" dirty="0">
              <a:solidFill>
                <a:srgbClr val="94877C"/>
              </a:solidFill>
            </a:endParaRPr>
          </a:p>
          <a:p>
            <a:endParaRPr lang="de-DE" sz="1600" dirty="0">
              <a:solidFill>
                <a:srgbClr val="94877C"/>
              </a:solidFill>
            </a:endParaRPr>
          </a:p>
          <a:p>
            <a:endParaRPr lang="de-DE" sz="1600" dirty="0">
              <a:solidFill>
                <a:srgbClr val="94877C"/>
              </a:solidFill>
            </a:endParaRPr>
          </a:p>
          <a:p>
            <a:endParaRPr lang="cs-CZ" sz="1600" dirty="0">
              <a:solidFill>
                <a:srgbClr val="94877C"/>
              </a:solidFill>
            </a:endParaRPr>
          </a:p>
          <a:p>
            <a:r>
              <a:rPr lang="cs-CZ" sz="1600" dirty="0">
                <a:solidFill>
                  <a:srgbClr val="94877C"/>
                </a:solidFill>
              </a:rPr>
              <a:t>Odborné energetické poradenství v rámci sítě</a:t>
            </a:r>
            <a:endParaRPr lang="de-DE" sz="1600" dirty="0">
              <a:solidFill>
                <a:srgbClr val="94877C"/>
              </a:solidFill>
            </a:endParaRPr>
          </a:p>
          <a:p>
            <a:endParaRPr lang="de-DE" sz="1600" dirty="0">
              <a:solidFill>
                <a:srgbClr val="94877C"/>
              </a:solidFill>
            </a:endParaRPr>
          </a:p>
          <a:p>
            <a:endParaRPr lang="de-DE" sz="1600" dirty="0">
              <a:solidFill>
                <a:srgbClr val="94877C"/>
              </a:solidFill>
            </a:endParaRPr>
          </a:p>
          <a:p>
            <a:r>
              <a:rPr lang="cs-CZ" sz="1600" dirty="0">
                <a:solidFill>
                  <a:srgbClr val="94877C"/>
                </a:solidFill>
              </a:rPr>
              <a:t>Výměna zkušeností mezi cca </a:t>
            </a:r>
            <a:r>
              <a:rPr lang="de-DE" sz="1600" dirty="0">
                <a:solidFill>
                  <a:srgbClr val="94877C"/>
                </a:solidFill>
              </a:rPr>
              <a:t>8 </a:t>
            </a:r>
            <a:r>
              <a:rPr lang="cs-CZ" sz="1600" dirty="0">
                <a:solidFill>
                  <a:srgbClr val="94877C"/>
                </a:solidFill>
              </a:rPr>
              <a:t>až </a:t>
            </a:r>
            <a:r>
              <a:rPr lang="de-DE" sz="1600" dirty="0">
                <a:solidFill>
                  <a:srgbClr val="94877C"/>
                </a:solidFill>
              </a:rPr>
              <a:t>20 </a:t>
            </a:r>
            <a:r>
              <a:rPr lang="cs-CZ" sz="1600" dirty="0">
                <a:solidFill>
                  <a:srgbClr val="94877C"/>
                </a:solidFill>
              </a:rPr>
              <a:t>účastníky</a:t>
            </a:r>
            <a:r>
              <a:rPr lang="de-DE" sz="1600" dirty="0">
                <a:solidFill>
                  <a:srgbClr val="94877C"/>
                </a:solidFill>
              </a:rPr>
              <a:t>,</a:t>
            </a:r>
            <a:endParaRPr lang="cs-CZ" sz="1600" dirty="0">
              <a:solidFill>
                <a:srgbClr val="94877C"/>
              </a:solidFill>
            </a:endParaRPr>
          </a:p>
          <a:p>
            <a:r>
              <a:rPr lang="cs-CZ" sz="1600" dirty="0">
                <a:solidFill>
                  <a:srgbClr val="94877C"/>
                </a:solidFill>
              </a:rPr>
              <a:t>realizace opatření</a:t>
            </a:r>
            <a:endParaRPr lang="de-DE" sz="1600" dirty="0">
              <a:solidFill>
                <a:srgbClr val="94877C"/>
              </a:solidFill>
            </a:endParaRPr>
          </a:p>
          <a:p>
            <a:endParaRPr lang="de-DE" sz="1600" dirty="0">
              <a:ea typeface="ＭＳ Ｐゴシック" pitchFamily="52" charset="-128"/>
              <a:cs typeface="Arial" panose="020B0604020202020204" pitchFamily="34" charset="0"/>
            </a:endParaRP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17F394B4-8AA0-48E8-B566-276463AF2DE4}"/>
              </a:ext>
            </a:extLst>
          </p:cNvPr>
          <p:cNvSpPr txBox="1"/>
          <p:nvPr/>
        </p:nvSpPr>
        <p:spPr>
          <a:xfrm>
            <a:off x="686024" y="3744386"/>
            <a:ext cx="1633781" cy="30008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356010" indent="-356010" algn="ctr" defTabSz="685824">
              <a:spcBef>
                <a:spcPct val="20000"/>
              </a:spcBef>
              <a:buClr>
                <a:srgbClr val="004F80"/>
              </a:buClr>
              <a:buSzPct val="80000"/>
            </a:pPr>
            <a:r>
              <a:rPr lang="cs-CZ" sz="1350" b="1" kern="0" dirty="0">
                <a:solidFill>
                  <a:srgbClr val="1793C7"/>
                </a:solidFill>
                <a:cs typeface="Arial" panose="020B0604020202020204" pitchFamily="34" charset="0"/>
              </a:rPr>
              <a:t>Síťový moderátor</a:t>
            </a:r>
            <a:endParaRPr lang="de-DE" sz="1350" b="1" kern="0" dirty="0">
              <a:solidFill>
                <a:srgbClr val="1793C7"/>
              </a:solidFill>
              <a:cs typeface="Arial" panose="020B0604020202020204" pitchFamily="34" charset="0"/>
            </a:endParaRPr>
          </a:p>
        </p:txBody>
      </p:sp>
      <p:pic>
        <p:nvPicPr>
          <p:cNvPr id="30" name="Grafik 29">
            <a:extLst>
              <a:ext uri="{FF2B5EF4-FFF2-40B4-BE49-F238E27FC236}">
                <a16:creationId xmlns:a16="http://schemas.microsoft.com/office/drawing/2014/main" id="{0A1B71D9-E099-4F9D-8B4D-C063BA1E46C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7596" y="3339262"/>
            <a:ext cx="554934" cy="464700"/>
          </a:xfrm>
          <a:prstGeom prst="rect">
            <a:avLst/>
          </a:prstGeom>
        </p:spPr>
      </p:pic>
      <p:sp>
        <p:nvSpPr>
          <p:cNvPr id="31" name="Textfeld 30">
            <a:extLst>
              <a:ext uri="{FF2B5EF4-FFF2-40B4-BE49-F238E27FC236}">
                <a16:creationId xmlns:a16="http://schemas.microsoft.com/office/drawing/2014/main" id="{D09C6005-490C-44F4-8187-7BB2EEC5252A}"/>
              </a:ext>
            </a:extLst>
          </p:cNvPr>
          <p:cNvSpPr txBox="1"/>
          <p:nvPr/>
        </p:nvSpPr>
        <p:spPr>
          <a:xfrm>
            <a:off x="0" y="4731331"/>
            <a:ext cx="2654423" cy="30008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56010" indent="-356010" algn="ctr" defTabSz="685824">
              <a:spcBef>
                <a:spcPct val="20000"/>
              </a:spcBef>
              <a:buClr>
                <a:srgbClr val="004F80"/>
              </a:buClr>
              <a:buSzPct val="80000"/>
            </a:pPr>
            <a:r>
              <a:rPr lang="cs-CZ" sz="1350" b="1" kern="0" dirty="0">
                <a:solidFill>
                  <a:srgbClr val="1793C7"/>
                </a:solidFill>
                <a:cs typeface="Arial" panose="020B0604020202020204" pitchFamily="34" charset="0"/>
              </a:rPr>
              <a:t>Energetické poradenství</a:t>
            </a:r>
            <a:endParaRPr lang="de-DE" sz="1350" b="1" kern="0" dirty="0">
              <a:solidFill>
                <a:srgbClr val="1793C7"/>
              </a:solidFill>
              <a:cs typeface="Arial" panose="020B0604020202020204" pitchFamily="34" charset="0"/>
            </a:endParaRPr>
          </a:p>
        </p:txBody>
      </p:sp>
      <p:pic>
        <p:nvPicPr>
          <p:cNvPr id="32" name="Grafik 31">
            <a:extLst>
              <a:ext uri="{FF2B5EF4-FFF2-40B4-BE49-F238E27FC236}">
                <a16:creationId xmlns:a16="http://schemas.microsoft.com/office/drawing/2014/main" id="{31AD0DC5-D9A1-4AE3-8354-AEDB02BD70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2636" y="4262264"/>
            <a:ext cx="801819" cy="484932"/>
          </a:xfrm>
          <a:prstGeom prst="rect">
            <a:avLst/>
          </a:prstGeom>
        </p:spPr>
      </p:pic>
      <p:sp>
        <p:nvSpPr>
          <p:cNvPr id="33" name="Textfeld 32">
            <a:extLst>
              <a:ext uri="{FF2B5EF4-FFF2-40B4-BE49-F238E27FC236}">
                <a16:creationId xmlns:a16="http://schemas.microsoft.com/office/drawing/2014/main" id="{0CF4056B-FC91-4494-9F05-AD7C5716DA7E}"/>
              </a:ext>
            </a:extLst>
          </p:cNvPr>
          <p:cNvSpPr txBox="1"/>
          <p:nvPr/>
        </p:nvSpPr>
        <p:spPr>
          <a:xfrm>
            <a:off x="619377" y="5672106"/>
            <a:ext cx="1715892" cy="30008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56010" indent="-356010" algn="ctr" defTabSz="685824">
              <a:spcBef>
                <a:spcPct val="20000"/>
              </a:spcBef>
              <a:buClr>
                <a:srgbClr val="004F80"/>
              </a:buClr>
              <a:buSzPct val="80000"/>
            </a:pPr>
            <a:r>
              <a:rPr lang="cs-CZ" sz="1350" b="1" kern="0" dirty="0">
                <a:solidFill>
                  <a:srgbClr val="1793C7"/>
                </a:solidFill>
                <a:cs typeface="Arial" panose="020B0604020202020204" pitchFamily="34" charset="0"/>
              </a:rPr>
              <a:t>Účastníci</a:t>
            </a:r>
            <a:endParaRPr lang="de-DE" sz="1350" b="1" kern="0" dirty="0">
              <a:solidFill>
                <a:srgbClr val="1793C7"/>
              </a:solidFill>
              <a:cs typeface="Arial" panose="020B0604020202020204" pitchFamily="34" charset="0"/>
            </a:endParaRPr>
          </a:p>
        </p:txBody>
      </p:sp>
      <p:pic>
        <p:nvPicPr>
          <p:cNvPr id="34" name="Grafik 33">
            <a:extLst>
              <a:ext uri="{FF2B5EF4-FFF2-40B4-BE49-F238E27FC236}">
                <a16:creationId xmlns:a16="http://schemas.microsoft.com/office/drawing/2014/main" id="{64A356FD-0CB3-4C48-89FC-9C9514081FD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810" y="5245948"/>
            <a:ext cx="839224" cy="472328"/>
          </a:xfrm>
          <a:prstGeom prst="rect">
            <a:avLst/>
          </a:prstGeom>
        </p:spPr>
      </p:pic>
      <p:sp>
        <p:nvSpPr>
          <p:cNvPr id="5" name="Geschweifte Klammer rechts 4">
            <a:extLst>
              <a:ext uri="{FF2B5EF4-FFF2-40B4-BE49-F238E27FC236}">
                <a16:creationId xmlns:a16="http://schemas.microsoft.com/office/drawing/2014/main" id="{599DFAC5-557E-41EA-99D5-A7D3887990B2}"/>
              </a:ext>
            </a:extLst>
          </p:cNvPr>
          <p:cNvSpPr/>
          <p:nvPr/>
        </p:nvSpPr>
        <p:spPr>
          <a:xfrm>
            <a:off x="9834465" y="2232402"/>
            <a:ext cx="524648" cy="2905652"/>
          </a:xfrm>
          <a:prstGeom prst="rightBrace">
            <a:avLst/>
          </a:prstGeom>
          <a:ln w="28575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303EA1A-A611-49EC-BAD2-4817AC932639}"/>
              </a:ext>
            </a:extLst>
          </p:cNvPr>
          <p:cNvSpPr txBox="1"/>
          <p:nvPr/>
        </p:nvSpPr>
        <p:spPr>
          <a:xfrm>
            <a:off x="10805906" y="3362062"/>
            <a:ext cx="8258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dirty="0">
                <a:solidFill>
                  <a:srgbClr val="94877C"/>
                </a:solidFill>
              </a:rPr>
              <a:t>Úloha</a:t>
            </a:r>
            <a:endParaRPr lang="de-DE" b="1" dirty="0">
              <a:solidFill>
                <a:srgbClr val="94877C"/>
              </a:solidFill>
            </a:endParaRPr>
          </a:p>
          <a:p>
            <a:pPr algn="ctr"/>
            <a:r>
              <a:rPr lang="de-DE" b="1" dirty="0" err="1">
                <a:solidFill>
                  <a:srgbClr val="94877C"/>
                </a:solidFill>
              </a:rPr>
              <a:t>IfE</a:t>
            </a:r>
            <a:endParaRPr lang="de-DE" b="1" dirty="0">
              <a:solidFill>
                <a:srgbClr val="94877C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25CED81B-B8FF-4523-A93F-A2ACE27BAD7B}"/>
              </a:ext>
            </a:extLst>
          </p:cNvPr>
          <p:cNvSpPr txBox="1"/>
          <p:nvPr/>
        </p:nvSpPr>
        <p:spPr>
          <a:xfrm>
            <a:off x="905522" y="6300000"/>
            <a:ext cx="30476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i="1" dirty="0">
                <a:solidFill>
                  <a:srgbClr val="94877C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https://www.effizienznetzwerke.org</a:t>
            </a:r>
            <a:r>
              <a:rPr lang="de-DE" sz="1000" i="1" dirty="0">
                <a:solidFill>
                  <a:srgbClr val="94877C"/>
                </a:solidFill>
              </a:rPr>
              <a:t>; Anpassung </a:t>
            </a:r>
            <a:r>
              <a:rPr lang="de-DE" sz="1000" i="1" dirty="0" err="1">
                <a:solidFill>
                  <a:srgbClr val="94877C"/>
                </a:solidFill>
              </a:rPr>
              <a:t>IfE</a:t>
            </a:r>
            <a:endParaRPr lang="de-DE" sz="1000" i="1" dirty="0">
              <a:solidFill>
                <a:srgbClr val="94877C"/>
              </a:solidFill>
            </a:endParaRPr>
          </a:p>
        </p:txBody>
      </p:sp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ABAD9B62-27BE-4D00-B60B-AB34AAA8116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2A3E022-3783-4D71-A96C-586743883FA1}" type="datetime1">
              <a:rPr lang="de-DE" smtClean="0"/>
              <a:t>18.02.2021</a:t>
            </a:fld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6B9FF6E9-F40A-4A21-B00B-40D06D6BBF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24E4516-7FFA-45CF-9DEF-85E81D8140FD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18936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Benutzerdefiniert 9">
      <a:dk1>
        <a:srgbClr val="B0A79D"/>
      </a:dk1>
      <a:lt1>
        <a:sysClr val="window" lastClr="FFFFFF"/>
      </a:lt1>
      <a:dk2>
        <a:srgbClr val="F29400"/>
      </a:dk2>
      <a:lt2>
        <a:srgbClr val="E5E5E5"/>
      </a:lt2>
      <a:accent1>
        <a:srgbClr val="595959"/>
      </a:accent1>
      <a:accent2>
        <a:srgbClr val="FFA005"/>
      </a:accent2>
      <a:accent3>
        <a:srgbClr val="A7A79D"/>
      </a:accent3>
      <a:accent4>
        <a:srgbClr val="FFAF2D"/>
      </a:accent4>
      <a:accent5>
        <a:srgbClr val="E5E5E5"/>
      </a:accent5>
      <a:accent6>
        <a:srgbClr val="FA7E5C"/>
      </a:accent6>
      <a:hlink>
        <a:srgbClr val="757070"/>
      </a:hlink>
      <a:folHlink>
        <a:srgbClr val="B56F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1" id="{F0BC810F-1F39-451C-905D-CAADCE043128}" vid="{C703B36C-7E4C-4208-BD3C-F469C2346562}"/>
    </a:ext>
  </a:extLst>
</a:theme>
</file>

<file path=ppt/theme/theme2.xml><?xml version="1.0" encoding="utf-8"?>
<a:theme xmlns:a="http://schemas.openxmlformats.org/drawingml/2006/main" name="Office">
  <a:themeElements>
    <a:clrScheme name="IfE - Powerpoint">
      <a:dk1>
        <a:srgbClr val="B0A79D"/>
      </a:dk1>
      <a:lt1>
        <a:sysClr val="window" lastClr="FFFFFF"/>
      </a:lt1>
      <a:dk2>
        <a:srgbClr val="F29400"/>
      </a:dk2>
      <a:lt2>
        <a:srgbClr val="E5E5E5"/>
      </a:lt2>
      <a:accent1>
        <a:srgbClr val="595959"/>
      </a:accent1>
      <a:accent2>
        <a:srgbClr val="FFA005"/>
      </a:accent2>
      <a:accent3>
        <a:srgbClr val="A7A79D"/>
      </a:accent3>
      <a:accent4>
        <a:srgbClr val="FFBF57"/>
      </a:accent4>
      <a:accent5>
        <a:srgbClr val="E5E5E5"/>
      </a:accent5>
      <a:accent6>
        <a:srgbClr val="FA7E5C"/>
      </a:accent6>
      <a:hlink>
        <a:srgbClr val="757070"/>
      </a:hlink>
      <a:folHlink>
        <a:srgbClr val="FFBF5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IfE - Powerpoint">
      <a:dk1>
        <a:srgbClr val="B0A79D"/>
      </a:dk1>
      <a:lt1>
        <a:sysClr val="window" lastClr="FFFFFF"/>
      </a:lt1>
      <a:dk2>
        <a:srgbClr val="F29400"/>
      </a:dk2>
      <a:lt2>
        <a:srgbClr val="E5E5E5"/>
      </a:lt2>
      <a:accent1>
        <a:srgbClr val="595959"/>
      </a:accent1>
      <a:accent2>
        <a:srgbClr val="FFA005"/>
      </a:accent2>
      <a:accent3>
        <a:srgbClr val="A7A79D"/>
      </a:accent3>
      <a:accent4>
        <a:srgbClr val="FFBF57"/>
      </a:accent4>
      <a:accent5>
        <a:srgbClr val="E5E5E5"/>
      </a:accent5>
      <a:accent6>
        <a:srgbClr val="FA7E5C"/>
      </a:accent6>
      <a:hlink>
        <a:srgbClr val="757070"/>
      </a:hlink>
      <a:folHlink>
        <a:srgbClr val="FFBF5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C799B557453C74E904772E4C157C186" ma:contentTypeVersion="12" ma:contentTypeDescription="Ein neues Dokument erstellen." ma:contentTypeScope="" ma:versionID="4328881031ef925d35efef78b50a7542">
  <xsd:schema xmlns:xsd="http://www.w3.org/2001/XMLSchema" xmlns:xs="http://www.w3.org/2001/XMLSchema" xmlns:p="http://schemas.microsoft.com/office/2006/metadata/properties" xmlns:ns2="a2822d3d-a1ad-4182-a027-30698ba1ac2f" xmlns:ns3="f22e4ef6-84c5-4792-b2f9-a47a9a520f92" targetNamespace="http://schemas.microsoft.com/office/2006/metadata/properties" ma:root="true" ma:fieldsID="45d3af69dd5c4015deafedfc36103068" ns2:_="" ns3:_="">
    <xsd:import namespace="a2822d3d-a1ad-4182-a027-30698ba1ac2f"/>
    <xsd:import namespace="f22e4ef6-84c5-4792-b2f9-a47a9a520f9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822d3d-a1ad-4182-a027-30698ba1ac2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2e4ef6-84c5-4792-b2f9-a47a9a520f9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064D401-49E2-4069-9815-E2D2B2E4ACBB}"/>
</file>

<file path=customXml/itemProps2.xml><?xml version="1.0" encoding="utf-8"?>
<ds:datastoreItem xmlns:ds="http://schemas.openxmlformats.org/officeDocument/2006/customXml" ds:itemID="{4D7F7B21-CA0F-4F0E-81C7-FFBAA62769A6}"/>
</file>

<file path=customXml/itemProps3.xml><?xml version="1.0" encoding="utf-8"?>
<ds:datastoreItem xmlns:ds="http://schemas.openxmlformats.org/officeDocument/2006/customXml" ds:itemID="{7D60F4F8-EED4-4B79-94B1-27A798A3C01C}"/>
</file>

<file path=docProps/app.xml><?xml version="1.0" encoding="utf-8"?>
<Properties xmlns="http://schemas.openxmlformats.org/officeDocument/2006/extended-properties" xmlns:vt="http://schemas.openxmlformats.org/officeDocument/2006/docPropsVTypes">
  <Template>Ppt-Vorlage</Template>
  <TotalTime>0</TotalTime>
  <Words>1268</Words>
  <Application>Microsoft Office PowerPoint</Application>
  <PresentationFormat>Breitbild</PresentationFormat>
  <Paragraphs>276</Paragraphs>
  <Slides>25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34" baseType="lpstr">
      <vt:lpstr>MS PGothic</vt:lpstr>
      <vt:lpstr>Arial</vt:lpstr>
      <vt:lpstr>BundesSans Office</vt:lpstr>
      <vt:lpstr>BundesSerif Office</vt:lpstr>
      <vt:lpstr>Calibri</vt:lpstr>
      <vt:lpstr>Tahoma</vt:lpstr>
      <vt:lpstr>Times New Roman</vt:lpstr>
      <vt:lpstr>Wingdings</vt:lpstr>
      <vt:lpstr>Office</vt:lpstr>
      <vt:lpstr>  Koncepce sítí energetické účinnosti Dipl. Ing. (FH) Maximilian Conrad</vt:lpstr>
      <vt:lpstr>PowerPoint-Präsentation</vt:lpstr>
      <vt:lpstr>Ústav pro energetiku (IfE) při Východobavorské technické vysoké škole Amberg-Weiden</vt:lpstr>
      <vt:lpstr>Sítě s obcemi</vt:lpstr>
      <vt:lpstr>Sítě s podniky</vt:lpstr>
      <vt:lpstr>PowerPoint-Präsentation</vt:lpstr>
      <vt:lpstr>Pozadí</vt:lpstr>
      <vt:lpstr>Cílové skupiny</vt:lpstr>
      <vt:lpstr>Struktura sítě: Aktéři a úkoly v rámci sítě</vt:lpstr>
      <vt:lpstr>Průběh sítě energetické účinnosti pro obce</vt:lpstr>
      <vt:lpstr>Průběh networkingového setkání pro obce – program (příklad)</vt:lpstr>
      <vt:lpstr>Průběh networkingového setkání pro obce</vt:lpstr>
      <vt:lpstr>Průběh sítě energetické účinnosti pro obce</vt:lpstr>
      <vt:lpstr>Průběh energetického poradenství</vt:lpstr>
      <vt:lpstr>Možná témata pro energetické poradenství</vt:lpstr>
      <vt:lpstr>Příklad energetického poradenství: Vytvoření katalogu opatření</vt:lpstr>
      <vt:lpstr>Příklad energetického poradenství: Zmapování současného stavu</vt:lpstr>
      <vt:lpstr>Příklad energetického poradenství: Technické dimenzování</vt:lpstr>
      <vt:lpstr>Příklad energetického poradenství: Sledování hospodárnosti a bilance CO2</vt:lpstr>
      <vt:lpstr>PowerPoint-Präsentation</vt:lpstr>
      <vt:lpstr>Založení sítě energetické účinnosti</vt:lpstr>
      <vt:lpstr>Založení sítě energetické účinnosti</vt:lpstr>
      <vt:lpstr>PowerPoint-Präsentation</vt:lpstr>
      <vt:lpstr>Shrnutí</vt:lpstr>
      <vt:lpstr>Mnohokrát děkuji  za Vaši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Nadine B</dc:creator>
  <cp:lastModifiedBy>4310</cp:lastModifiedBy>
  <cp:revision>214</cp:revision>
  <dcterms:created xsi:type="dcterms:W3CDTF">2019-06-21T08:20:25Z</dcterms:created>
  <dcterms:modified xsi:type="dcterms:W3CDTF">2021-02-18T09:58:19Z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0x0101003C799B557453C74E904772E4C157C186</vt:lpwstr>
  </property>
</Properties>
</file>